
<file path=[Content_Types].xml><?xml version="1.0" encoding="utf-8"?>
<Types xmlns="http://schemas.openxmlformats.org/package/2006/content-types">
  <Default Extension="fntdata" ContentType="application/x-fontdata"/>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embedTrueTypeFonts="1" saveSubsetFonts="1">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Lst>
  <p:sldSz cx="10693400" cy="7556500"/>
  <p:notesSz cx="6858000" cy="9144000"/>
  <p:embeddedFontLst>
    <p:embeddedFont>
      <p:font typeface="IBM Plex Sans" panose="020B0503050203000203" pitchFamily="34" charset="0"/>
      <p:regular r:id="rId14"/>
      <p:bold r:id="rId15"/>
      <p:italic r:id="rId16"/>
      <p:boldItalic r:id="rId17"/>
    </p:embeddedFont>
    <p:embeddedFont>
      <p:font typeface="IBM Plex Sans Bold" panose="020B0803050203000203" pitchFamily="34" charset="0"/>
      <p:regular r:id="rId18"/>
      <p:bold r:id="rId19"/>
    </p:embeddedFont>
    <p:embeddedFont>
      <p:font typeface="IBM Plex Sans Bold Italics" panose="020B0803050203000203" pitchFamily="34" charset="0"/>
      <p:regular r:id="rId20"/>
      <p:bold r:id="rId21"/>
      <p:italic r:id="rId22"/>
      <p:boldItalic r:id="rId23"/>
    </p:embeddedFont>
    <p:embeddedFont>
      <p:font typeface="IBM Plex Sans Italics" panose="020B0503050203000203" pitchFamily="34" charset="0"/>
      <p:regular r:id="rId24"/>
      <p:italic r:id="rId25"/>
    </p:embeddedFont>
  </p:embeddedFont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11" autoAdjust="0"/>
    <p:restoredTop sz="94558" autoAdjust="0"/>
  </p:normalViewPr>
  <p:slideViewPr>
    <p:cSldViewPr>
      <p:cViewPr varScale="1">
        <p:scale>
          <a:sx n="110" d="100"/>
          <a:sy n="110" d="100"/>
        </p:scale>
        <p:origin x="1688" y="16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font" Target="fonts/font5.fntdata"/><Relationship Id="rId26"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font" Target="fonts/font8.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font" Target="fonts/font4.fntdata"/><Relationship Id="rId25" Type="http://schemas.openxmlformats.org/officeDocument/2006/relationships/font" Target="fonts/font12.fntdata"/><Relationship Id="rId2" Type="http://schemas.openxmlformats.org/officeDocument/2006/relationships/slide" Target="slides/slide1.xml"/><Relationship Id="rId16" Type="http://schemas.openxmlformats.org/officeDocument/2006/relationships/font" Target="fonts/font3.fntdata"/><Relationship Id="rId20" Type="http://schemas.openxmlformats.org/officeDocument/2006/relationships/font" Target="fonts/font7.fntdata"/><Relationship Id="rId29"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11.fntdata"/><Relationship Id="rId5" Type="http://schemas.openxmlformats.org/officeDocument/2006/relationships/slide" Target="slides/slide4.xml"/><Relationship Id="rId15" Type="http://schemas.openxmlformats.org/officeDocument/2006/relationships/font" Target="fonts/font2.fntdata"/><Relationship Id="rId23" Type="http://schemas.openxmlformats.org/officeDocument/2006/relationships/font" Target="fonts/font10.fntdata"/><Relationship Id="rId28"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font" Target="fonts/font6.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font" Target="fonts/font1.fntdata"/><Relationship Id="rId22" Type="http://schemas.openxmlformats.org/officeDocument/2006/relationships/font" Target="fonts/font9.fntdata"/><Relationship Id="rId27"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1D8BD707-D9CF-40AE-B4C6-C98DA3205C09}" type="datetimeFigureOut">
              <a:rPr lang="en-US" smtClean="0"/>
              <a:pPr/>
              <a:t>6/21/24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1D8BD707-D9CF-40AE-B4C6-C98DA3205C09}" type="datetimeFigureOut">
              <a:rPr lang="en-US" smtClean="0"/>
              <a:pPr/>
              <a:t>6/21/24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6/21/24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1D8BD707-D9CF-40AE-B4C6-C98DA3205C09}" type="datetimeFigureOut">
              <a:rPr lang="en-US" smtClean="0"/>
              <a:pPr/>
              <a:t>6/21/24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1D8BD707-D9CF-40AE-B4C6-C98DA3205C09}" type="datetimeFigureOut">
              <a:rPr lang="en-US" smtClean="0"/>
              <a:pPr/>
              <a:t>6/21/24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6/21/24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6/21/24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6/21/24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6/21/24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jpeg"/><Relationship Id="rId1" Type="http://schemas.openxmlformats.org/officeDocument/2006/relationships/slideLayout" Target="../slideLayouts/slideLayout7.xml"/><Relationship Id="rId6" Type="http://schemas.openxmlformats.org/officeDocument/2006/relationships/image" Target="../media/image5.jpeg"/><Relationship Id="rId5" Type="http://schemas.openxmlformats.org/officeDocument/2006/relationships/image" Target="../media/image4.sv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4.svg"/><Relationship Id="rId2" Type="http://schemas.openxmlformats.org/officeDocument/2006/relationships/image" Target="../media/image13.png"/><Relationship Id="rId1" Type="http://schemas.openxmlformats.org/officeDocument/2006/relationships/slideLayout" Target="../slideLayouts/slideLayout7.xml"/><Relationship Id="rId5" Type="http://schemas.openxmlformats.org/officeDocument/2006/relationships/image" Target="../media/image16.sv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8.svg"/><Relationship Id="rId2" Type="http://schemas.openxmlformats.org/officeDocument/2006/relationships/image" Target="../media/image17.png"/><Relationship Id="rId1" Type="http://schemas.openxmlformats.org/officeDocument/2006/relationships/slideLayout" Target="../slideLayouts/slideLayout7.xml"/><Relationship Id="rId5" Type="http://schemas.openxmlformats.org/officeDocument/2006/relationships/image" Target="../media/image20.svg"/><Relationship Id="rId4" Type="http://schemas.openxmlformats.org/officeDocument/2006/relationships/image" Target="../media/image19.png"/></Relationships>
</file>

<file path=ppt/slides/_rels/slide12.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jpeg"/><Relationship Id="rId1" Type="http://schemas.openxmlformats.org/officeDocument/2006/relationships/slideLayout" Target="../slideLayouts/slideLayout7.xml"/><Relationship Id="rId4" Type="http://schemas.openxmlformats.org/officeDocument/2006/relationships/image" Target="../media/image8.svg"/></Relationships>
</file>

<file path=ppt/slides/_rels/slide4.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sv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110246" y="0"/>
            <a:ext cx="7581757" cy="7560002"/>
            <a:chOff x="0" y="0"/>
            <a:chExt cx="7581760" cy="7560005"/>
          </a:xfrm>
        </p:grpSpPr>
        <p:sp>
          <p:nvSpPr>
            <p:cNvPr id="3" name="Freeform 3"/>
            <p:cNvSpPr/>
            <p:nvPr/>
          </p:nvSpPr>
          <p:spPr>
            <a:xfrm>
              <a:off x="0" y="0"/>
              <a:ext cx="7581773" cy="7560056"/>
            </a:xfrm>
            <a:custGeom>
              <a:avLst/>
              <a:gdLst/>
              <a:ahLst/>
              <a:cxnLst/>
              <a:rect l="l" t="t" r="r" b="b"/>
              <a:pathLst>
                <a:path w="7581773" h="7560056">
                  <a:moveTo>
                    <a:pt x="926592" y="0"/>
                  </a:moveTo>
                  <a:cubicBezTo>
                    <a:pt x="336042" y="1068705"/>
                    <a:pt x="0" y="2297557"/>
                    <a:pt x="0" y="3604895"/>
                  </a:cubicBezTo>
                  <a:cubicBezTo>
                    <a:pt x="0" y="5057521"/>
                    <a:pt x="414909" y="6413246"/>
                    <a:pt x="1132713" y="7560056"/>
                  </a:cubicBezTo>
                  <a:lnTo>
                    <a:pt x="7581773" y="7560056"/>
                  </a:lnTo>
                  <a:lnTo>
                    <a:pt x="7581773" y="0"/>
                  </a:lnTo>
                  <a:close/>
                </a:path>
              </a:pathLst>
            </a:custGeom>
            <a:solidFill>
              <a:srgbClr val="C5D9D3"/>
            </a:solidFill>
          </p:spPr>
          <p:txBody>
            <a:bodyPr/>
            <a:lstStyle/>
            <a:p>
              <a:endParaRPr lang="en-GB"/>
            </a:p>
          </p:txBody>
        </p:sp>
      </p:grpSp>
      <p:grpSp>
        <p:nvGrpSpPr>
          <p:cNvPr id="4" name="Group 4"/>
          <p:cNvGrpSpPr>
            <a:grpSpLocks noChangeAspect="1"/>
          </p:cNvGrpSpPr>
          <p:nvPr/>
        </p:nvGrpSpPr>
        <p:grpSpPr>
          <a:xfrm>
            <a:off x="3110255" y="10"/>
            <a:ext cx="7581748" cy="7559993"/>
            <a:chOff x="0" y="0"/>
            <a:chExt cx="10108997" cy="10079990"/>
          </a:xfrm>
        </p:grpSpPr>
        <p:sp>
          <p:nvSpPr>
            <p:cNvPr id="5" name="Freeform 5"/>
            <p:cNvSpPr/>
            <p:nvPr/>
          </p:nvSpPr>
          <p:spPr>
            <a:xfrm>
              <a:off x="0" y="0"/>
              <a:ext cx="10108946" cy="10079990"/>
            </a:xfrm>
            <a:custGeom>
              <a:avLst/>
              <a:gdLst/>
              <a:ahLst/>
              <a:cxnLst/>
              <a:rect l="l" t="t" r="r" b="b"/>
              <a:pathLst>
                <a:path w="10108946" h="10079990">
                  <a:moveTo>
                    <a:pt x="1235329" y="0"/>
                  </a:moveTo>
                  <a:cubicBezTo>
                    <a:pt x="447929" y="1424940"/>
                    <a:pt x="0" y="3063113"/>
                    <a:pt x="0" y="4806442"/>
                  </a:cubicBezTo>
                  <a:cubicBezTo>
                    <a:pt x="0" y="6743319"/>
                    <a:pt x="553212" y="8551037"/>
                    <a:pt x="1510284" y="10079990"/>
                  </a:cubicBezTo>
                  <a:lnTo>
                    <a:pt x="10108946" y="10079990"/>
                  </a:lnTo>
                  <a:lnTo>
                    <a:pt x="10108946" y="0"/>
                  </a:lnTo>
                  <a:close/>
                </a:path>
              </a:pathLst>
            </a:custGeom>
            <a:blipFill>
              <a:blip r:embed="rId2"/>
              <a:stretch>
                <a:fillRect l="-186" t="-194" r="-186" b="-179"/>
              </a:stretch>
            </a:blipFill>
          </p:spPr>
          <p:txBody>
            <a:bodyPr/>
            <a:lstStyle/>
            <a:p>
              <a:endParaRPr lang="en-GB"/>
            </a:p>
          </p:txBody>
        </p:sp>
      </p:grpSp>
      <p:grpSp>
        <p:nvGrpSpPr>
          <p:cNvPr id="6" name="Group 6"/>
          <p:cNvGrpSpPr>
            <a:grpSpLocks noChangeAspect="1"/>
          </p:cNvGrpSpPr>
          <p:nvPr/>
        </p:nvGrpSpPr>
        <p:grpSpPr>
          <a:xfrm>
            <a:off x="3059440" y="0"/>
            <a:ext cx="7632563" cy="7560002"/>
            <a:chOff x="0" y="0"/>
            <a:chExt cx="7632560" cy="7560005"/>
          </a:xfrm>
        </p:grpSpPr>
        <p:sp>
          <p:nvSpPr>
            <p:cNvPr id="7" name="Freeform 7"/>
            <p:cNvSpPr/>
            <p:nvPr/>
          </p:nvSpPr>
          <p:spPr>
            <a:xfrm>
              <a:off x="0" y="0"/>
              <a:ext cx="1243584" cy="7560056"/>
            </a:xfrm>
            <a:custGeom>
              <a:avLst/>
              <a:gdLst/>
              <a:ahLst/>
              <a:cxnLst/>
              <a:rect l="l" t="t" r="r" b="b"/>
              <a:pathLst>
                <a:path w="1243584" h="7560056">
                  <a:moveTo>
                    <a:pt x="919353" y="0"/>
                  </a:moveTo>
                  <a:cubicBezTo>
                    <a:pt x="333248" y="1070229"/>
                    <a:pt x="0" y="2298573"/>
                    <a:pt x="0" y="3604895"/>
                  </a:cubicBezTo>
                  <a:cubicBezTo>
                    <a:pt x="0" y="5055997"/>
                    <a:pt x="411353" y="6411214"/>
                    <a:pt x="1123696" y="7560056"/>
                  </a:cubicBezTo>
                  <a:lnTo>
                    <a:pt x="1243584" y="7560056"/>
                  </a:lnTo>
                  <a:cubicBezTo>
                    <a:pt x="520192" y="6415405"/>
                    <a:pt x="101600" y="5059045"/>
                    <a:pt x="101600" y="3604895"/>
                  </a:cubicBezTo>
                  <a:cubicBezTo>
                    <a:pt x="101600" y="2296414"/>
                    <a:pt x="440563" y="1067054"/>
                    <a:pt x="1035431" y="0"/>
                  </a:cubicBezTo>
                  <a:close/>
                </a:path>
              </a:pathLst>
            </a:custGeom>
            <a:solidFill>
              <a:srgbClr val="543996"/>
            </a:solidFill>
          </p:spPr>
          <p:txBody>
            <a:bodyPr/>
            <a:lstStyle/>
            <a:p>
              <a:endParaRPr lang="en-GB"/>
            </a:p>
          </p:txBody>
        </p:sp>
      </p:grpSp>
      <p:sp>
        <p:nvSpPr>
          <p:cNvPr id="8" name="Freeform 8"/>
          <p:cNvSpPr/>
          <p:nvPr/>
        </p:nvSpPr>
        <p:spPr>
          <a:xfrm>
            <a:off x="7327897" y="12697"/>
            <a:ext cx="3352800" cy="3098797"/>
          </a:xfrm>
          <a:custGeom>
            <a:avLst/>
            <a:gdLst/>
            <a:ahLst/>
            <a:cxnLst/>
            <a:rect l="l" t="t" r="r" b="b"/>
            <a:pathLst>
              <a:path w="3352800" h="3098797">
                <a:moveTo>
                  <a:pt x="0" y="0"/>
                </a:moveTo>
                <a:lnTo>
                  <a:pt x="3352800" y="0"/>
                </a:lnTo>
                <a:lnTo>
                  <a:pt x="3352800" y="3098797"/>
                </a:lnTo>
                <a:lnTo>
                  <a:pt x="0" y="3098797"/>
                </a:lnTo>
                <a:lnTo>
                  <a:pt x="0" y="0"/>
                </a:lnTo>
                <a:close/>
              </a:path>
            </a:pathLst>
          </a:custGeom>
          <a:blipFill>
            <a:blip r:embed="rId3"/>
            <a:stretch>
              <a:fillRect/>
            </a:stretch>
          </a:blipFill>
        </p:spPr>
        <p:txBody>
          <a:bodyPr/>
          <a:lstStyle/>
          <a:p>
            <a:endParaRPr lang="en-GB"/>
          </a:p>
        </p:txBody>
      </p:sp>
      <p:grpSp>
        <p:nvGrpSpPr>
          <p:cNvPr id="9" name="Group 9"/>
          <p:cNvGrpSpPr>
            <a:grpSpLocks noChangeAspect="1"/>
          </p:cNvGrpSpPr>
          <p:nvPr/>
        </p:nvGrpSpPr>
        <p:grpSpPr>
          <a:xfrm>
            <a:off x="674503" y="1452105"/>
            <a:ext cx="4915005" cy="4915005"/>
            <a:chOff x="0" y="0"/>
            <a:chExt cx="4915002" cy="4915002"/>
          </a:xfrm>
        </p:grpSpPr>
        <p:sp>
          <p:nvSpPr>
            <p:cNvPr id="10" name="Freeform 10"/>
            <p:cNvSpPr/>
            <p:nvPr/>
          </p:nvSpPr>
          <p:spPr>
            <a:xfrm>
              <a:off x="63500" y="63500"/>
              <a:ext cx="4787900" cy="4788027"/>
            </a:xfrm>
            <a:custGeom>
              <a:avLst/>
              <a:gdLst/>
              <a:ahLst/>
              <a:cxnLst/>
              <a:rect l="l" t="t" r="r" b="b"/>
              <a:pathLst>
                <a:path w="4787900" h="4788027">
                  <a:moveTo>
                    <a:pt x="2393950" y="4788027"/>
                  </a:moveTo>
                  <a:cubicBezTo>
                    <a:pt x="3716147" y="4788027"/>
                    <a:pt x="4787900" y="3716147"/>
                    <a:pt x="4787900" y="2394077"/>
                  </a:cubicBezTo>
                  <a:cubicBezTo>
                    <a:pt x="4787900" y="1072007"/>
                    <a:pt x="3716147" y="0"/>
                    <a:pt x="2393950" y="0"/>
                  </a:cubicBezTo>
                  <a:cubicBezTo>
                    <a:pt x="1071753" y="0"/>
                    <a:pt x="0" y="1071880"/>
                    <a:pt x="0" y="2393950"/>
                  </a:cubicBezTo>
                  <a:cubicBezTo>
                    <a:pt x="0" y="3716020"/>
                    <a:pt x="1071880" y="4787900"/>
                    <a:pt x="2393950" y="4787900"/>
                  </a:cubicBezTo>
                </a:path>
              </a:pathLst>
            </a:custGeom>
            <a:solidFill>
              <a:srgbClr val="FFE600"/>
            </a:solidFill>
          </p:spPr>
          <p:txBody>
            <a:bodyPr/>
            <a:lstStyle/>
            <a:p>
              <a:endParaRPr lang="en-GB"/>
            </a:p>
          </p:txBody>
        </p:sp>
        <p:sp>
          <p:nvSpPr>
            <p:cNvPr id="11" name="Freeform 11"/>
            <p:cNvSpPr/>
            <p:nvPr/>
          </p:nvSpPr>
          <p:spPr>
            <a:xfrm>
              <a:off x="570484" y="1610233"/>
              <a:ext cx="44450" cy="1722882"/>
            </a:xfrm>
            <a:custGeom>
              <a:avLst/>
              <a:gdLst/>
              <a:ahLst/>
              <a:cxnLst/>
              <a:rect l="l" t="t" r="r" b="b"/>
              <a:pathLst>
                <a:path w="44450" h="1722882">
                  <a:moveTo>
                    <a:pt x="44450" y="22225"/>
                  </a:moveTo>
                  <a:lnTo>
                    <a:pt x="44450" y="1700657"/>
                  </a:lnTo>
                  <a:cubicBezTo>
                    <a:pt x="44450" y="1712976"/>
                    <a:pt x="34544" y="1722882"/>
                    <a:pt x="22225" y="1722882"/>
                  </a:cubicBezTo>
                  <a:cubicBezTo>
                    <a:pt x="9906" y="1722882"/>
                    <a:pt x="0" y="1712976"/>
                    <a:pt x="0" y="1700657"/>
                  </a:cubicBezTo>
                  <a:lnTo>
                    <a:pt x="0" y="22225"/>
                  </a:lnTo>
                  <a:cubicBezTo>
                    <a:pt x="0" y="9906"/>
                    <a:pt x="9906" y="0"/>
                    <a:pt x="22225" y="0"/>
                  </a:cubicBezTo>
                  <a:cubicBezTo>
                    <a:pt x="34544" y="0"/>
                    <a:pt x="44450" y="9906"/>
                    <a:pt x="44450" y="22225"/>
                  </a:cubicBezTo>
                  <a:close/>
                </a:path>
              </a:pathLst>
            </a:custGeom>
            <a:solidFill>
              <a:srgbClr val="543996"/>
            </a:solidFill>
          </p:spPr>
          <p:txBody>
            <a:bodyPr/>
            <a:lstStyle/>
            <a:p>
              <a:endParaRPr lang="en-GB"/>
            </a:p>
          </p:txBody>
        </p:sp>
      </p:grpSp>
      <p:sp>
        <p:nvSpPr>
          <p:cNvPr id="12" name="Freeform 12"/>
          <p:cNvSpPr/>
          <p:nvPr/>
        </p:nvSpPr>
        <p:spPr>
          <a:xfrm>
            <a:off x="7995742" y="4900851"/>
            <a:ext cx="2759764" cy="2722655"/>
          </a:xfrm>
          <a:custGeom>
            <a:avLst/>
            <a:gdLst/>
            <a:ahLst/>
            <a:cxnLst/>
            <a:rect l="l" t="t" r="r" b="b"/>
            <a:pathLst>
              <a:path w="2759764" h="2722655">
                <a:moveTo>
                  <a:pt x="0" y="0"/>
                </a:moveTo>
                <a:lnTo>
                  <a:pt x="2759764" y="0"/>
                </a:lnTo>
                <a:lnTo>
                  <a:pt x="2759764" y="2722654"/>
                </a:lnTo>
                <a:lnTo>
                  <a:pt x="0" y="2722654"/>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13" name="Freeform 13"/>
          <p:cNvSpPr/>
          <p:nvPr/>
        </p:nvSpPr>
        <p:spPr>
          <a:xfrm>
            <a:off x="8613000" y="1457935"/>
            <a:ext cx="1511998" cy="635603"/>
          </a:xfrm>
          <a:custGeom>
            <a:avLst/>
            <a:gdLst/>
            <a:ahLst/>
            <a:cxnLst/>
            <a:rect l="l" t="t" r="r" b="b"/>
            <a:pathLst>
              <a:path w="1511998" h="635603">
                <a:moveTo>
                  <a:pt x="0" y="0"/>
                </a:moveTo>
                <a:lnTo>
                  <a:pt x="1511999" y="0"/>
                </a:lnTo>
                <a:lnTo>
                  <a:pt x="1511999" y="635603"/>
                </a:lnTo>
                <a:lnTo>
                  <a:pt x="0" y="635603"/>
                </a:lnTo>
                <a:lnTo>
                  <a:pt x="0" y="0"/>
                </a:lnTo>
                <a:close/>
              </a:path>
            </a:pathLst>
          </a:custGeom>
          <a:blipFill>
            <a:blip r:embed="rId6"/>
            <a:stretch>
              <a:fillRect b="-2"/>
            </a:stretch>
          </a:blipFill>
        </p:spPr>
        <p:txBody>
          <a:bodyPr/>
          <a:lstStyle/>
          <a:p>
            <a:endParaRPr lang="en-GB"/>
          </a:p>
        </p:txBody>
      </p:sp>
      <p:grpSp>
        <p:nvGrpSpPr>
          <p:cNvPr id="14" name="Group 14"/>
          <p:cNvGrpSpPr>
            <a:grpSpLocks noChangeAspect="1"/>
          </p:cNvGrpSpPr>
          <p:nvPr/>
        </p:nvGrpSpPr>
        <p:grpSpPr>
          <a:xfrm>
            <a:off x="8811844" y="445913"/>
            <a:ext cx="1309802" cy="550783"/>
            <a:chOff x="0" y="0"/>
            <a:chExt cx="1309802" cy="550786"/>
          </a:xfrm>
        </p:grpSpPr>
        <p:sp>
          <p:nvSpPr>
            <p:cNvPr id="15" name="Freeform 15"/>
            <p:cNvSpPr/>
            <p:nvPr/>
          </p:nvSpPr>
          <p:spPr>
            <a:xfrm>
              <a:off x="0" y="0"/>
              <a:ext cx="1309878" cy="550799"/>
            </a:xfrm>
            <a:custGeom>
              <a:avLst/>
              <a:gdLst/>
              <a:ahLst/>
              <a:cxnLst/>
              <a:rect l="l" t="t" r="r" b="b"/>
              <a:pathLst>
                <a:path w="1309878" h="550799">
                  <a:moveTo>
                    <a:pt x="1273302" y="3937"/>
                  </a:moveTo>
                  <a:cubicBezTo>
                    <a:pt x="1252728" y="3937"/>
                    <a:pt x="1236599" y="20955"/>
                    <a:pt x="1236599" y="41021"/>
                  </a:cubicBezTo>
                  <a:lnTo>
                    <a:pt x="1236599" y="41275"/>
                  </a:lnTo>
                  <a:cubicBezTo>
                    <a:pt x="1236599" y="61341"/>
                    <a:pt x="1252601" y="78232"/>
                    <a:pt x="1273175" y="78232"/>
                  </a:cubicBezTo>
                  <a:cubicBezTo>
                    <a:pt x="1293749" y="78232"/>
                    <a:pt x="1309878" y="61214"/>
                    <a:pt x="1309878" y="41148"/>
                  </a:cubicBezTo>
                  <a:lnTo>
                    <a:pt x="1309878" y="40894"/>
                  </a:lnTo>
                  <a:cubicBezTo>
                    <a:pt x="1309878" y="20828"/>
                    <a:pt x="1293876" y="3937"/>
                    <a:pt x="1273302" y="3937"/>
                  </a:cubicBezTo>
                  <a:moveTo>
                    <a:pt x="1304290" y="41021"/>
                  </a:moveTo>
                  <a:cubicBezTo>
                    <a:pt x="1304290" y="58293"/>
                    <a:pt x="1290828" y="72771"/>
                    <a:pt x="1273048" y="72771"/>
                  </a:cubicBezTo>
                  <a:cubicBezTo>
                    <a:pt x="1255268" y="72771"/>
                    <a:pt x="1242060" y="58674"/>
                    <a:pt x="1242060" y="41275"/>
                  </a:cubicBezTo>
                  <a:lnTo>
                    <a:pt x="1242060" y="41148"/>
                  </a:lnTo>
                  <a:cubicBezTo>
                    <a:pt x="1242060" y="23876"/>
                    <a:pt x="1255522" y="9398"/>
                    <a:pt x="1273302" y="9398"/>
                  </a:cubicBezTo>
                  <a:cubicBezTo>
                    <a:pt x="1291082" y="9398"/>
                    <a:pt x="1304290" y="23622"/>
                    <a:pt x="1304290" y="40894"/>
                  </a:cubicBezTo>
                  <a:close/>
                  <a:moveTo>
                    <a:pt x="306451" y="305562"/>
                  </a:moveTo>
                  <a:lnTo>
                    <a:pt x="306451" y="16002"/>
                  </a:lnTo>
                  <a:lnTo>
                    <a:pt x="427228" y="16002"/>
                  </a:lnTo>
                  <a:lnTo>
                    <a:pt x="427228" y="550799"/>
                  </a:lnTo>
                  <a:lnTo>
                    <a:pt x="306451" y="550799"/>
                  </a:lnTo>
                  <a:lnTo>
                    <a:pt x="306451" y="472567"/>
                  </a:lnTo>
                  <a:cubicBezTo>
                    <a:pt x="306451" y="472567"/>
                    <a:pt x="305689" y="429768"/>
                    <a:pt x="346329" y="416687"/>
                  </a:cubicBezTo>
                  <a:lnTo>
                    <a:pt x="273431" y="416687"/>
                  </a:lnTo>
                  <a:cubicBezTo>
                    <a:pt x="273431" y="416687"/>
                    <a:pt x="133858" y="414655"/>
                    <a:pt x="97028" y="297180"/>
                  </a:cubicBezTo>
                  <a:lnTo>
                    <a:pt x="0" y="16002"/>
                  </a:lnTo>
                  <a:lnTo>
                    <a:pt x="127127" y="16002"/>
                  </a:lnTo>
                  <a:lnTo>
                    <a:pt x="193040" y="238379"/>
                  </a:lnTo>
                  <a:cubicBezTo>
                    <a:pt x="193040" y="238379"/>
                    <a:pt x="212598" y="305562"/>
                    <a:pt x="273558" y="305562"/>
                  </a:cubicBezTo>
                  <a:close/>
                  <a:moveTo>
                    <a:pt x="633857" y="16002"/>
                  </a:moveTo>
                  <a:lnTo>
                    <a:pt x="463550" y="16002"/>
                  </a:lnTo>
                  <a:lnTo>
                    <a:pt x="463550" y="550799"/>
                  </a:lnTo>
                  <a:lnTo>
                    <a:pt x="584327" y="550799"/>
                  </a:lnTo>
                  <a:lnTo>
                    <a:pt x="584327" y="416687"/>
                  </a:lnTo>
                  <a:lnTo>
                    <a:pt x="633857" y="416687"/>
                  </a:lnTo>
                  <a:cubicBezTo>
                    <a:pt x="743712" y="416687"/>
                    <a:pt x="832739" y="327025"/>
                    <a:pt x="832739" y="216408"/>
                  </a:cubicBezTo>
                  <a:cubicBezTo>
                    <a:pt x="832739" y="105791"/>
                    <a:pt x="743712" y="16002"/>
                    <a:pt x="633857" y="16002"/>
                  </a:cubicBezTo>
                  <a:moveTo>
                    <a:pt x="633857" y="305435"/>
                  </a:moveTo>
                  <a:lnTo>
                    <a:pt x="633857" y="305689"/>
                  </a:lnTo>
                  <a:lnTo>
                    <a:pt x="584327" y="305689"/>
                  </a:lnTo>
                  <a:lnTo>
                    <a:pt x="584327" y="169926"/>
                  </a:lnTo>
                  <a:cubicBezTo>
                    <a:pt x="584327" y="169926"/>
                    <a:pt x="584962" y="137033"/>
                    <a:pt x="553720" y="127000"/>
                  </a:cubicBezTo>
                  <a:lnTo>
                    <a:pt x="633857" y="127000"/>
                  </a:lnTo>
                  <a:lnTo>
                    <a:pt x="633857" y="127254"/>
                  </a:lnTo>
                  <a:cubicBezTo>
                    <a:pt x="680085" y="130175"/>
                    <a:pt x="716788" y="169037"/>
                    <a:pt x="716788" y="216281"/>
                  </a:cubicBezTo>
                  <a:cubicBezTo>
                    <a:pt x="716788" y="263525"/>
                    <a:pt x="680085" y="302387"/>
                    <a:pt x="633857" y="305308"/>
                  </a:cubicBezTo>
                  <a:moveTo>
                    <a:pt x="1270254" y="215519"/>
                  </a:moveTo>
                  <a:cubicBezTo>
                    <a:pt x="1270254" y="334645"/>
                    <a:pt x="1176147" y="431165"/>
                    <a:pt x="1059942" y="431165"/>
                  </a:cubicBezTo>
                  <a:cubicBezTo>
                    <a:pt x="943737" y="431165"/>
                    <a:pt x="849630" y="334772"/>
                    <a:pt x="849630" y="215646"/>
                  </a:cubicBezTo>
                  <a:cubicBezTo>
                    <a:pt x="849630" y="96520"/>
                    <a:pt x="943864" y="0"/>
                    <a:pt x="1059942" y="0"/>
                  </a:cubicBezTo>
                  <a:cubicBezTo>
                    <a:pt x="1176020" y="0"/>
                    <a:pt x="1270254" y="96520"/>
                    <a:pt x="1270254" y="215646"/>
                  </a:cubicBezTo>
                  <a:moveTo>
                    <a:pt x="1158367" y="215646"/>
                  </a:moveTo>
                  <a:cubicBezTo>
                    <a:pt x="1158367" y="160020"/>
                    <a:pt x="1114298" y="114808"/>
                    <a:pt x="1059942" y="114808"/>
                  </a:cubicBezTo>
                  <a:cubicBezTo>
                    <a:pt x="1005586" y="114808"/>
                    <a:pt x="961517" y="160020"/>
                    <a:pt x="961517" y="215646"/>
                  </a:cubicBezTo>
                  <a:cubicBezTo>
                    <a:pt x="961517" y="271272"/>
                    <a:pt x="1005713" y="316484"/>
                    <a:pt x="1059942" y="316484"/>
                  </a:cubicBezTo>
                  <a:cubicBezTo>
                    <a:pt x="1114171" y="316484"/>
                    <a:pt x="1158367" y="271272"/>
                    <a:pt x="1158367" y="215646"/>
                  </a:cubicBezTo>
                  <a:moveTo>
                    <a:pt x="1258062" y="20320"/>
                  </a:moveTo>
                  <a:lnTo>
                    <a:pt x="1275842" y="20320"/>
                  </a:lnTo>
                  <a:cubicBezTo>
                    <a:pt x="1280795" y="20320"/>
                    <a:pt x="1284605" y="21717"/>
                    <a:pt x="1287145" y="24257"/>
                  </a:cubicBezTo>
                  <a:lnTo>
                    <a:pt x="1290447" y="29464"/>
                  </a:lnTo>
                  <a:lnTo>
                    <a:pt x="1290447" y="33274"/>
                  </a:lnTo>
                  <a:lnTo>
                    <a:pt x="1287018" y="43561"/>
                  </a:lnTo>
                  <a:lnTo>
                    <a:pt x="1291590" y="59436"/>
                  </a:lnTo>
                  <a:lnTo>
                    <a:pt x="1281557" y="59436"/>
                  </a:lnTo>
                  <a:lnTo>
                    <a:pt x="1273175" y="46863"/>
                  </a:lnTo>
                  <a:lnTo>
                    <a:pt x="1266444" y="46863"/>
                  </a:lnTo>
                  <a:lnTo>
                    <a:pt x="1266444" y="59436"/>
                  </a:lnTo>
                  <a:lnTo>
                    <a:pt x="1257935" y="59436"/>
                  </a:lnTo>
                  <a:close/>
                  <a:moveTo>
                    <a:pt x="1275334" y="39370"/>
                  </a:moveTo>
                  <a:lnTo>
                    <a:pt x="1281938" y="37084"/>
                  </a:lnTo>
                  <a:lnTo>
                    <a:pt x="1281938" y="33782"/>
                  </a:lnTo>
                  <a:lnTo>
                    <a:pt x="1279398" y="28194"/>
                  </a:lnTo>
                  <a:lnTo>
                    <a:pt x="1266698" y="28194"/>
                  </a:lnTo>
                  <a:lnTo>
                    <a:pt x="1266698" y="39370"/>
                  </a:lnTo>
                  <a:close/>
                </a:path>
              </a:pathLst>
            </a:custGeom>
            <a:solidFill>
              <a:srgbClr val="543996"/>
            </a:solidFill>
          </p:spPr>
          <p:txBody>
            <a:bodyPr/>
            <a:lstStyle/>
            <a:p>
              <a:endParaRPr lang="en-GB"/>
            </a:p>
          </p:txBody>
        </p:sp>
      </p:grpSp>
      <p:sp>
        <p:nvSpPr>
          <p:cNvPr id="16" name="TextBox 16"/>
          <p:cNvSpPr txBox="1"/>
          <p:nvPr/>
        </p:nvSpPr>
        <p:spPr>
          <a:xfrm>
            <a:off x="1515504" y="3066726"/>
            <a:ext cx="3865731" cy="1799206"/>
          </a:xfrm>
          <a:prstGeom prst="rect">
            <a:avLst/>
          </a:prstGeom>
        </p:spPr>
        <p:txBody>
          <a:bodyPr lIns="0" tIns="0" rIns="0" bIns="0" rtlCol="0" anchor="t">
            <a:spAutoFit/>
          </a:bodyPr>
          <a:lstStyle/>
          <a:p>
            <a:pPr algn="l">
              <a:lnSpc>
                <a:spcPts val="5500"/>
              </a:lnSpc>
            </a:pPr>
            <a:r>
              <a:rPr lang="en-US" sz="4999" spc="10">
                <a:solidFill>
                  <a:srgbClr val="543996"/>
                </a:solidFill>
                <a:latin typeface="IBM Plex Sans"/>
              </a:rPr>
              <a:t>Procurement Act 2023</a:t>
            </a:r>
          </a:p>
          <a:p>
            <a:pPr algn="l">
              <a:lnSpc>
                <a:spcPts val="5000"/>
              </a:lnSpc>
            </a:pPr>
            <a:r>
              <a:rPr lang="en-US" sz="2000" spc="8">
                <a:solidFill>
                  <a:srgbClr val="543996"/>
                </a:solidFill>
                <a:latin typeface="IBM Plex Sans"/>
              </a:rPr>
              <a:t>A Guide for SMEs</a:t>
            </a:r>
          </a:p>
        </p:txBody>
      </p:sp>
      <p:sp>
        <p:nvSpPr>
          <p:cNvPr id="17" name="TextBox 17"/>
          <p:cNvSpPr txBox="1"/>
          <p:nvPr/>
        </p:nvSpPr>
        <p:spPr>
          <a:xfrm>
            <a:off x="612000" y="413480"/>
            <a:ext cx="1839763" cy="233048"/>
          </a:xfrm>
          <a:prstGeom prst="rect">
            <a:avLst/>
          </a:prstGeom>
        </p:spPr>
        <p:txBody>
          <a:bodyPr lIns="0" tIns="0" rIns="0" bIns="0" rtlCol="0" anchor="t">
            <a:spAutoFit/>
          </a:bodyPr>
          <a:lstStyle/>
          <a:p>
            <a:pPr algn="l">
              <a:lnSpc>
                <a:spcPts val="1959"/>
              </a:lnSpc>
            </a:pPr>
            <a:r>
              <a:rPr lang="en-US" sz="1399" spc="5">
                <a:solidFill>
                  <a:srgbClr val="543996"/>
                </a:solidFill>
                <a:latin typeface="IBM Plex Sans"/>
              </a:rPr>
              <a:t>Better value, delivered.</a:t>
            </a:r>
          </a:p>
        </p:txBody>
      </p:sp>
      <p:sp>
        <p:nvSpPr>
          <p:cNvPr id="18" name="TextBox 18"/>
          <p:cNvSpPr txBox="1"/>
          <p:nvPr/>
        </p:nvSpPr>
        <p:spPr>
          <a:xfrm>
            <a:off x="9076468" y="1232897"/>
            <a:ext cx="1069477" cy="146752"/>
          </a:xfrm>
          <a:prstGeom prst="rect">
            <a:avLst/>
          </a:prstGeom>
        </p:spPr>
        <p:txBody>
          <a:bodyPr lIns="0" tIns="0" rIns="0" bIns="0" rtlCol="0" anchor="t">
            <a:spAutoFit/>
          </a:bodyPr>
          <a:lstStyle/>
          <a:p>
            <a:pPr algn="l">
              <a:lnSpc>
                <a:spcPts val="1224"/>
              </a:lnSpc>
            </a:pPr>
            <a:r>
              <a:rPr lang="en-US" sz="874" spc="5">
                <a:solidFill>
                  <a:srgbClr val="2B2D2C"/>
                </a:solidFill>
                <a:latin typeface="IBM Plex Sans"/>
              </a:rPr>
              <a:t>In collaboration with</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E2ECE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42497" y="293703"/>
            <a:ext cx="919001" cy="919001"/>
            <a:chOff x="0" y="0"/>
            <a:chExt cx="918997" cy="918997"/>
          </a:xfrm>
        </p:grpSpPr>
        <p:sp>
          <p:nvSpPr>
            <p:cNvPr id="3" name="Freeform 3"/>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sp>
          <p:nvSpPr>
            <p:cNvPr id="4" name="Freeform 4"/>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FFFF"/>
            </a:solidFill>
          </p:spPr>
          <p:txBody>
            <a:bodyPr/>
            <a:lstStyle/>
            <a:p>
              <a:endParaRPr lang="en-GB"/>
            </a:p>
          </p:txBody>
        </p:sp>
      </p:grpSp>
      <p:sp>
        <p:nvSpPr>
          <p:cNvPr id="5" name="Freeform 5"/>
          <p:cNvSpPr/>
          <p:nvPr/>
        </p:nvSpPr>
        <p:spPr>
          <a:xfrm>
            <a:off x="548507" y="1191835"/>
            <a:ext cx="3055001" cy="3661629"/>
          </a:xfrm>
          <a:custGeom>
            <a:avLst/>
            <a:gdLst/>
            <a:ahLst/>
            <a:cxnLst/>
            <a:rect l="l" t="t" r="r" b="b"/>
            <a:pathLst>
              <a:path w="3055001" h="3661629">
                <a:moveTo>
                  <a:pt x="0" y="0"/>
                </a:moveTo>
                <a:lnTo>
                  <a:pt x="3055001" y="0"/>
                </a:lnTo>
                <a:lnTo>
                  <a:pt x="3055001" y="3661629"/>
                </a:lnTo>
                <a:lnTo>
                  <a:pt x="0" y="3661629"/>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63503" y="-107950"/>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612000" y="577758"/>
            <a:ext cx="4168378" cy="359407"/>
          </a:xfrm>
          <a:prstGeom prst="rect">
            <a:avLst/>
          </a:prstGeom>
        </p:spPr>
        <p:txBody>
          <a:bodyPr lIns="0" tIns="0" rIns="0" bIns="0" rtlCol="0" anchor="t">
            <a:spAutoFit/>
          </a:bodyPr>
          <a:lstStyle/>
          <a:p>
            <a:pPr algn="l">
              <a:lnSpc>
                <a:spcPts val="3079"/>
              </a:lnSpc>
            </a:pPr>
            <a:r>
              <a:rPr lang="en-US" sz="2200" spc="8">
                <a:solidFill>
                  <a:srgbClr val="543996"/>
                </a:solidFill>
                <a:latin typeface="IBM Plex Sans Bold"/>
              </a:rPr>
              <a:t>How to prepare for the changes</a:t>
            </a:r>
          </a:p>
        </p:txBody>
      </p:sp>
      <p:sp>
        <p:nvSpPr>
          <p:cNvPr id="8" name="TextBox 8"/>
          <p:cNvSpPr txBox="1"/>
          <p:nvPr/>
        </p:nvSpPr>
        <p:spPr>
          <a:xfrm>
            <a:off x="2034026" y="1503436"/>
            <a:ext cx="86839" cy="358445"/>
          </a:xfrm>
          <a:prstGeom prst="rect">
            <a:avLst/>
          </a:prstGeom>
        </p:spPr>
        <p:txBody>
          <a:bodyPr lIns="0" tIns="0" rIns="0" bIns="0" rtlCol="0" anchor="t">
            <a:spAutoFit/>
          </a:bodyPr>
          <a:lstStyle/>
          <a:p>
            <a:pPr algn="l">
              <a:lnSpc>
                <a:spcPts val="2979"/>
              </a:lnSpc>
            </a:pPr>
            <a:r>
              <a:rPr lang="en-US" sz="2128" spc="8">
                <a:solidFill>
                  <a:srgbClr val="543996"/>
                </a:solidFill>
                <a:latin typeface="IBM Plex Sans Bold"/>
              </a:rPr>
              <a:t>i</a:t>
            </a:r>
          </a:p>
        </p:txBody>
      </p:sp>
      <p:sp>
        <p:nvSpPr>
          <p:cNvPr id="9" name="TextBox 9"/>
          <p:cNvSpPr txBox="1"/>
          <p:nvPr/>
        </p:nvSpPr>
        <p:spPr>
          <a:xfrm>
            <a:off x="720004" y="2115798"/>
            <a:ext cx="2764098" cy="425425"/>
          </a:xfrm>
          <a:prstGeom prst="rect">
            <a:avLst/>
          </a:prstGeom>
        </p:spPr>
        <p:txBody>
          <a:bodyPr lIns="0" tIns="0" rIns="0" bIns="0" rtlCol="0" anchor="t">
            <a:spAutoFit/>
          </a:bodyPr>
          <a:lstStyle/>
          <a:p>
            <a:pPr algn="l">
              <a:lnSpc>
                <a:spcPts val="1470"/>
              </a:lnSpc>
            </a:pPr>
            <a:r>
              <a:rPr lang="en-US" sz="1050" spc="11" dirty="0">
                <a:solidFill>
                  <a:srgbClr val="543996"/>
                </a:solidFill>
                <a:latin typeface="IBM Plex Sans Bold"/>
              </a:rPr>
              <a:t>1. Stay informed and seek guidance:</a:t>
            </a:r>
          </a:p>
          <a:p>
            <a:pPr algn="l">
              <a:lnSpc>
                <a:spcPts val="1299"/>
              </a:lnSpc>
            </a:pPr>
            <a:r>
              <a:rPr lang="en-US" sz="900" spc="3" dirty="0">
                <a:solidFill>
                  <a:srgbClr val="543996"/>
                </a:solidFill>
                <a:latin typeface="IBM Plex Sans Bold"/>
              </a:rPr>
              <a:t>• </a:t>
            </a:r>
            <a:r>
              <a:rPr lang="en-US" sz="900" spc="3" dirty="0">
                <a:solidFill>
                  <a:srgbClr val="313435"/>
                </a:solidFill>
                <a:latin typeface="IBM Plex Sans"/>
              </a:rPr>
              <a:t>Monitor the government’s “Transforming Public </a:t>
            </a:r>
          </a:p>
        </p:txBody>
      </p:sp>
      <p:sp>
        <p:nvSpPr>
          <p:cNvPr id="10" name="TextBox 10"/>
          <p:cNvSpPr txBox="1"/>
          <p:nvPr/>
        </p:nvSpPr>
        <p:spPr>
          <a:xfrm>
            <a:off x="4079996" y="2134848"/>
            <a:ext cx="2544642" cy="162877"/>
          </a:xfrm>
          <a:prstGeom prst="rect">
            <a:avLst/>
          </a:prstGeom>
        </p:spPr>
        <p:txBody>
          <a:bodyPr lIns="0" tIns="0" rIns="0" bIns="0" rtlCol="0" anchor="t">
            <a:spAutoFit/>
          </a:bodyPr>
          <a:lstStyle/>
          <a:p>
            <a:pPr algn="l">
              <a:lnSpc>
                <a:spcPts val="1299"/>
              </a:lnSpc>
            </a:pPr>
            <a:r>
              <a:rPr lang="en-US" sz="1050" spc="11" dirty="0">
                <a:solidFill>
                  <a:srgbClr val="543996"/>
                </a:solidFill>
                <a:latin typeface="IBM Plex Sans Bold"/>
              </a:rPr>
              <a:t>2. Review your internal processes and </a:t>
            </a:r>
          </a:p>
        </p:txBody>
      </p:sp>
      <p:sp>
        <p:nvSpPr>
          <p:cNvPr id="11" name="TextBox 11"/>
          <p:cNvSpPr txBox="1"/>
          <p:nvPr/>
        </p:nvSpPr>
        <p:spPr>
          <a:xfrm>
            <a:off x="4233348" y="2299935"/>
            <a:ext cx="1570552" cy="159211"/>
          </a:xfrm>
          <a:prstGeom prst="rect">
            <a:avLst/>
          </a:prstGeom>
        </p:spPr>
        <p:txBody>
          <a:bodyPr wrap="square" lIns="0" tIns="0" rIns="0" bIns="0" rtlCol="0" anchor="t">
            <a:spAutoFit/>
          </a:bodyPr>
          <a:lstStyle/>
          <a:p>
            <a:pPr algn="l">
              <a:lnSpc>
                <a:spcPts val="1299"/>
              </a:lnSpc>
            </a:pPr>
            <a:r>
              <a:rPr lang="en-US" sz="1050" spc="4" dirty="0">
                <a:solidFill>
                  <a:srgbClr val="543996"/>
                </a:solidFill>
                <a:latin typeface="IBM Plex Sans Bold"/>
              </a:rPr>
              <a:t>capabilities</a:t>
            </a:r>
            <a:r>
              <a:rPr lang="en-US" sz="1050" spc="4" dirty="0">
                <a:solidFill>
                  <a:srgbClr val="FFFFFF"/>
                </a:solidFill>
                <a:latin typeface="IBM Plex Sans Bold"/>
              </a:rPr>
              <a:t> </a:t>
            </a:r>
            <a:r>
              <a:rPr lang="en-US" sz="1050" spc="4" dirty="0">
                <a:solidFill>
                  <a:srgbClr val="543996"/>
                </a:solidFill>
                <a:latin typeface="IBM Plex Sans Bold"/>
              </a:rPr>
              <a:t>:</a:t>
            </a:r>
          </a:p>
        </p:txBody>
      </p:sp>
      <p:sp>
        <p:nvSpPr>
          <p:cNvPr id="12" name="TextBox 12"/>
          <p:cNvSpPr txBox="1"/>
          <p:nvPr/>
        </p:nvSpPr>
        <p:spPr>
          <a:xfrm>
            <a:off x="7439997" y="2115798"/>
            <a:ext cx="2559996" cy="181927"/>
          </a:xfrm>
          <a:prstGeom prst="rect">
            <a:avLst/>
          </a:prstGeom>
        </p:spPr>
        <p:txBody>
          <a:bodyPr lIns="0" tIns="0" rIns="0" bIns="0" rtlCol="0" anchor="t">
            <a:spAutoFit/>
          </a:bodyPr>
          <a:lstStyle/>
          <a:p>
            <a:pPr algn="l">
              <a:lnSpc>
                <a:spcPts val="1470"/>
              </a:lnSpc>
            </a:pPr>
            <a:r>
              <a:rPr lang="en-US" sz="1050" spc="10">
                <a:solidFill>
                  <a:srgbClr val="543996"/>
                </a:solidFill>
                <a:latin typeface="IBM Plex Sans Bold"/>
              </a:rPr>
              <a:t>3. Engage with contracting authorities:</a:t>
            </a:r>
          </a:p>
        </p:txBody>
      </p:sp>
      <p:sp>
        <p:nvSpPr>
          <p:cNvPr id="13" name="TextBox 13"/>
          <p:cNvSpPr txBox="1"/>
          <p:nvPr/>
        </p:nvSpPr>
        <p:spPr>
          <a:xfrm>
            <a:off x="900027" y="2563873"/>
            <a:ext cx="2515410" cy="1461592"/>
          </a:xfrm>
          <a:prstGeom prst="rect">
            <a:avLst/>
          </a:prstGeom>
        </p:spPr>
        <p:txBody>
          <a:bodyPr lIns="0" tIns="0" rIns="0" bIns="0" rtlCol="0" anchor="t">
            <a:spAutoFit/>
          </a:bodyPr>
          <a:lstStyle/>
          <a:p>
            <a:pPr algn="l">
              <a:lnSpc>
                <a:spcPts val="1299"/>
              </a:lnSpc>
            </a:pPr>
            <a:r>
              <a:rPr lang="en-US" sz="900" spc="3" dirty="0">
                <a:solidFill>
                  <a:srgbClr val="313435"/>
                </a:solidFill>
                <a:latin typeface="IBM Plex Sans"/>
              </a:rPr>
              <a:t>Procurement” webpage for updates, guidance, and resources.</a:t>
            </a:r>
          </a:p>
          <a:p>
            <a:pPr algn="l">
              <a:lnSpc>
                <a:spcPts val="2250"/>
              </a:lnSpc>
            </a:pPr>
            <a:r>
              <a:rPr lang="en-US" sz="900" spc="3" dirty="0">
                <a:solidFill>
                  <a:srgbClr val="313435"/>
                </a:solidFill>
                <a:latin typeface="IBM Plex Sans"/>
              </a:rPr>
              <a:t>Attend relevant webinars, workshops, and </a:t>
            </a:r>
          </a:p>
          <a:p>
            <a:pPr algn="l">
              <a:lnSpc>
                <a:spcPts val="450"/>
              </a:lnSpc>
            </a:pPr>
            <a:r>
              <a:rPr lang="en-US" sz="900" spc="4" dirty="0">
                <a:solidFill>
                  <a:srgbClr val="313435"/>
                </a:solidFill>
                <a:latin typeface="IBM Plex Sans"/>
              </a:rPr>
              <a:t>training sessions organised by the government </a:t>
            </a:r>
          </a:p>
          <a:p>
            <a:pPr algn="l">
              <a:lnSpc>
                <a:spcPts val="2149"/>
              </a:lnSpc>
            </a:pPr>
            <a:r>
              <a:rPr lang="en-US" sz="900" spc="4" dirty="0">
                <a:solidFill>
                  <a:srgbClr val="313435"/>
                </a:solidFill>
                <a:latin typeface="IBM Plex Sans"/>
              </a:rPr>
              <a:t>or industry bodies to understand the changes </a:t>
            </a:r>
          </a:p>
          <a:p>
            <a:pPr algn="l">
              <a:lnSpc>
                <a:spcPts val="450"/>
              </a:lnSpc>
            </a:pPr>
            <a:r>
              <a:rPr lang="en-US" sz="900" spc="3" dirty="0">
                <a:solidFill>
                  <a:srgbClr val="313435"/>
                </a:solidFill>
                <a:latin typeface="IBM Plex Sans"/>
              </a:rPr>
              <a:t>and how they apply to your business.</a:t>
            </a:r>
          </a:p>
          <a:p>
            <a:pPr algn="l">
              <a:lnSpc>
                <a:spcPts val="2250"/>
              </a:lnSpc>
            </a:pPr>
            <a:r>
              <a:rPr lang="en-US" sz="900" spc="3" dirty="0">
                <a:solidFill>
                  <a:srgbClr val="313435"/>
                </a:solidFill>
                <a:latin typeface="IBM Plex Sans"/>
              </a:rPr>
              <a:t>Seek legal advice if necessary to ensure </a:t>
            </a:r>
          </a:p>
          <a:p>
            <a:pPr algn="l">
              <a:lnSpc>
                <a:spcPts val="450"/>
              </a:lnSpc>
            </a:pPr>
            <a:r>
              <a:rPr lang="en-US" sz="900" spc="4" dirty="0">
                <a:solidFill>
                  <a:srgbClr val="313435"/>
                </a:solidFill>
                <a:latin typeface="IBM Plex Sans"/>
              </a:rPr>
              <a:t>compliance with the new rules.</a:t>
            </a:r>
          </a:p>
        </p:txBody>
      </p:sp>
      <p:sp>
        <p:nvSpPr>
          <p:cNvPr id="14" name="TextBox 14"/>
          <p:cNvSpPr txBox="1"/>
          <p:nvPr/>
        </p:nvSpPr>
        <p:spPr>
          <a:xfrm>
            <a:off x="720004" y="2881360"/>
            <a:ext cx="83706"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p>
        </p:txBody>
      </p:sp>
      <p:sp>
        <p:nvSpPr>
          <p:cNvPr id="15" name="TextBox 15"/>
          <p:cNvSpPr txBox="1"/>
          <p:nvPr/>
        </p:nvSpPr>
        <p:spPr>
          <a:xfrm>
            <a:off x="720004" y="3624196"/>
            <a:ext cx="83706"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p>
        </p:txBody>
      </p:sp>
      <p:sp>
        <p:nvSpPr>
          <p:cNvPr id="16" name="TextBox 16"/>
          <p:cNvSpPr txBox="1"/>
          <p:nvPr/>
        </p:nvSpPr>
        <p:spPr>
          <a:xfrm>
            <a:off x="4079996" y="2563930"/>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7" name="TextBox 17"/>
          <p:cNvSpPr txBox="1"/>
          <p:nvPr/>
        </p:nvSpPr>
        <p:spPr>
          <a:xfrm>
            <a:off x="4079996" y="3306766"/>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8" name="TextBox 18"/>
          <p:cNvSpPr txBox="1"/>
          <p:nvPr/>
        </p:nvSpPr>
        <p:spPr>
          <a:xfrm>
            <a:off x="4079996" y="4049601"/>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9" name="TextBox 19"/>
          <p:cNvSpPr txBox="1"/>
          <p:nvPr/>
        </p:nvSpPr>
        <p:spPr>
          <a:xfrm>
            <a:off x="4260018" y="2563930"/>
            <a:ext cx="2613708" cy="2121789"/>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Assess your current bid management processes and identify areas that may need to change to align with the new procedures and requirements.</a:t>
            </a:r>
          </a:p>
          <a:p>
            <a:pPr algn="l">
              <a:lnSpc>
                <a:spcPts val="2250"/>
              </a:lnSpc>
            </a:pPr>
            <a:r>
              <a:rPr lang="en-US" sz="900" spc="3">
                <a:solidFill>
                  <a:srgbClr val="313435"/>
                </a:solidFill>
                <a:latin typeface="IBM Plex Sans"/>
              </a:rPr>
              <a:t>Consider whether you need to develop new </a:t>
            </a:r>
          </a:p>
          <a:p>
            <a:pPr algn="l">
              <a:lnSpc>
                <a:spcPts val="450"/>
              </a:lnSpc>
            </a:pPr>
            <a:r>
              <a:rPr lang="en-US" sz="900" spc="3">
                <a:solidFill>
                  <a:srgbClr val="313435"/>
                </a:solidFill>
                <a:latin typeface="IBM Plex Sans"/>
              </a:rPr>
              <a:t>capabilities or upskill your team to effectively </a:t>
            </a:r>
          </a:p>
          <a:p>
            <a:pPr algn="l">
              <a:lnSpc>
                <a:spcPts val="2149"/>
              </a:lnSpc>
            </a:pPr>
            <a:r>
              <a:rPr lang="en-US" sz="900" spc="3">
                <a:solidFill>
                  <a:srgbClr val="313435"/>
                </a:solidFill>
                <a:latin typeface="IBM Plex Sans"/>
              </a:rPr>
              <a:t>compete under the new rules, such as experience </a:t>
            </a:r>
          </a:p>
          <a:p>
            <a:pPr algn="l">
              <a:lnSpc>
                <a:spcPts val="450"/>
              </a:lnSpc>
            </a:pPr>
            <a:r>
              <a:rPr lang="en-US" sz="900" spc="3">
                <a:solidFill>
                  <a:srgbClr val="313435"/>
                </a:solidFill>
                <a:latin typeface="IBM Plex Sans"/>
              </a:rPr>
              <a:t>with negotiation or innovative bid techniques.</a:t>
            </a:r>
          </a:p>
          <a:p>
            <a:pPr algn="l">
              <a:lnSpc>
                <a:spcPts val="2250"/>
              </a:lnSpc>
            </a:pPr>
            <a:r>
              <a:rPr lang="en-US" sz="900" spc="3">
                <a:solidFill>
                  <a:srgbClr val="313435"/>
                </a:solidFill>
                <a:latin typeface="IBM Plex Sans"/>
              </a:rPr>
              <a:t>Ensure you have the technical capabilities to </a:t>
            </a:r>
          </a:p>
          <a:p>
            <a:pPr algn="l">
              <a:lnSpc>
                <a:spcPts val="450"/>
              </a:lnSpc>
            </a:pPr>
            <a:r>
              <a:rPr lang="en-US" sz="900" spc="3">
                <a:solidFill>
                  <a:srgbClr val="313435"/>
                </a:solidFill>
                <a:latin typeface="IBM Plex Sans"/>
              </a:rPr>
              <a:t>access and use the new central digital platform </a:t>
            </a:r>
          </a:p>
          <a:p>
            <a:pPr algn="l">
              <a:lnSpc>
                <a:spcPts val="2149"/>
              </a:lnSpc>
            </a:pPr>
            <a:r>
              <a:rPr lang="en-US" sz="900" spc="3">
                <a:solidFill>
                  <a:srgbClr val="313435"/>
                </a:solidFill>
                <a:latin typeface="IBM Plex Sans"/>
              </a:rPr>
              <a:t>for supplier registration and monitoring </a:t>
            </a:r>
          </a:p>
          <a:p>
            <a:pPr algn="l">
              <a:lnSpc>
                <a:spcPts val="450"/>
              </a:lnSpc>
            </a:pPr>
            <a:r>
              <a:rPr lang="en-US" sz="900" spc="3">
                <a:solidFill>
                  <a:srgbClr val="313435"/>
                </a:solidFill>
                <a:latin typeface="IBM Plex Sans"/>
              </a:rPr>
              <a:t>oppor</a:t>
            </a:r>
            <a:r>
              <a:rPr lang="en-US" sz="900" spc="3">
                <a:solidFill>
                  <a:srgbClr val="FFFFFF"/>
                </a:solidFill>
                <a:latin typeface="IBM Plex Sans"/>
              </a:rPr>
              <a:t> </a:t>
            </a:r>
            <a:r>
              <a:rPr lang="en-US" sz="900" spc="3">
                <a:solidFill>
                  <a:srgbClr val="313435"/>
                </a:solidFill>
                <a:latin typeface="IBM Plex Sans"/>
              </a:rPr>
              <a:t>t</a:t>
            </a:r>
            <a:r>
              <a:rPr lang="en-US" sz="900" spc="3">
                <a:solidFill>
                  <a:srgbClr val="FFFFFF"/>
                </a:solidFill>
                <a:latin typeface="IBM Plex Sans"/>
              </a:rPr>
              <a:t> </a:t>
            </a:r>
            <a:r>
              <a:rPr lang="en-US" sz="900" spc="3">
                <a:solidFill>
                  <a:srgbClr val="313435"/>
                </a:solidFill>
                <a:latin typeface="IBM Plex Sans"/>
              </a:rPr>
              <a:t>u</a:t>
            </a:r>
            <a:r>
              <a:rPr lang="en-US" sz="900" spc="3">
                <a:solidFill>
                  <a:srgbClr val="FFFFFF"/>
                </a:solidFill>
                <a:latin typeface="IBM Plex Sans"/>
              </a:rPr>
              <a:t> </a:t>
            </a:r>
            <a:r>
              <a:rPr lang="en-US" sz="900" spc="3">
                <a:solidFill>
                  <a:srgbClr val="313435"/>
                </a:solidFill>
                <a:latin typeface="IBM Plex Sans"/>
              </a:rPr>
              <a:t>n</a:t>
            </a:r>
            <a:r>
              <a:rPr lang="en-US" sz="900" spc="3">
                <a:solidFill>
                  <a:srgbClr val="FFFFFF"/>
                </a:solidFill>
                <a:latin typeface="IBM Plex Sans"/>
              </a:rPr>
              <a:t> </a:t>
            </a:r>
            <a:r>
              <a:rPr lang="en-US" sz="900" spc="3">
                <a:solidFill>
                  <a:srgbClr val="313435"/>
                </a:solidFill>
                <a:latin typeface="IBM Plex Sans"/>
              </a:rPr>
              <a:t>it</a:t>
            </a:r>
            <a:r>
              <a:rPr lang="en-US" sz="900" spc="3">
                <a:solidFill>
                  <a:srgbClr val="FFFFFF"/>
                </a:solidFill>
                <a:latin typeface="IBM Plex Sans"/>
              </a:rPr>
              <a:t> </a:t>
            </a:r>
            <a:r>
              <a:rPr lang="en-US" sz="900" spc="3">
                <a:solidFill>
                  <a:srgbClr val="313435"/>
                </a:solidFill>
                <a:latin typeface="IBM Plex Sans"/>
              </a:rPr>
              <a:t>ies.</a:t>
            </a:r>
          </a:p>
        </p:txBody>
      </p:sp>
      <p:sp>
        <p:nvSpPr>
          <p:cNvPr id="20" name="TextBox 20"/>
          <p:cNvSpPr txBox="1"/>
          <p:nvPr/>
        </p:nvSpPr>
        <p:spPr>
          <a:xfrm>
            <a:off x="7439997" y="2398824"/>
            <a:ext cx="83706"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 </a:t>
            </a:r>
          </a:p>
        </p:txBody>
      </p:sp>
      <p:sp>
        <p:nvSpPr>
          <p:cNvPr id="21" name="TextBox 21"/>
          <p:cNvSpPr txBox="1"/>
          <p:nvPr/>
        </p:nvSpPr>
        <p:spPr>
          <a:xfrm>
            <a:off x="7620019" y="2398824"/>
            <a:ext cx="2387489" cy="63611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Build relationships with relevant contracting authorities to understand their procurement pipelines and how they plan to use the new competitive flexible procedure.</a:t>
            </a:r>
          </a:p>
        </p:txBody>
      </p:sp>
      <p:sp>
        <p:nvSpPr>
          <p:cNvPr id="22" name="TextBox 22"/>
          <p:cNvSpPr txBox="1"/>
          <p:nvPr/>
        </p:nvSpPr>
        <p:spPr>
          <a:xfrm>
            <a:off x="7439997" y="3046409"/>
            <a:ext cx="2430437"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r>
              <a:rPr lang="en-US" sz="900" spc="3">
                <a:solidFill>
                  <a:srgbClr val="313435"/>
                </a:solidFill>
                <a:latin typeface="IBM Plex Sans"/>
              </a:rPr>
              <a:t>Participate in pre-market engagement and </a:t>
            </a:r>
          </a:p>
        </p:txBody>
      </p:sp>
      <p:sp>
        <p:nvSpPr>
          <p:cNvPr id="23" name="TextBox 23"/>
          <p:cNvSpPr txBox="1"/>
          <p:nvPr/>
        </p:nvSpPr>
        <p:spPr>
          <a:xfrm>
            <a:off x="7620019" y="3382909"/>
            <a:ext cx="2519458" cy="394868"/>
          </a:xfrm>
          <a:prstGeom prst="rect">
            <a:avLst/>
          </a:prstGeom>
        </p:spPr>
        <p:txBody>
          <a:bodyPr lIns="0" tIns="0" rIns="0" bIns="0" rtlCol="0" anchor="t">
            <a:spAutoFit/>
          </a:bodyPr>
          <a:lstStyle/>
          <a:p>
            <a:pPr algn="l">
              <a:lnSpc>
                <a:spcPts val="450"/>
              </a:lnSpc>
            </a:pPr>
            <a:r>
              <a:rPr lang="en-US" sz="900" spc="3">
                <a:solidFill>
                  <a:srgbClr val="313435"/>
                </a:solidFill>
                <a:latin typeface="IBM Plex Sans"/>
              </a:rPr>
              <a:t>provide feedback to help shape procurements </a:t>
            </a:r>
          </a:p>
          <a:p>
            <a:pPr algn="l">
              <a:lnSpc>
                <a:spcPts val="2149"/>
              </a:lnSpc>
            </a:pPr>
            <a:r>
              <a:rPr lang="en-US" sz="900" spc="3">
                <a:solidFill>
                  <a:srgbClr val="313435"/>
                </a:solidFill>
                <a:latin typeface="IBM Plex Sans"/>
              </a:rPr>
              <a:t>in a way that enables your business to compete </a:t>
            </a:r>
          </a:p>
          <a:p>
            <a:pPr algn="l">
              <a:lnSpc>
                <a:spcPts val="450"/>
              </a:lnSpc>
            </a:pPr>
            <a:r>
              <a:rPr lang="en-US" sz="900" spc="3">
                <a:solidFill>
                  <a:srgbClr val="313435"/>
                </a:solidFill>
                <a:latin typeface="IBM Plex Sans"/>
              </a:rPr>
              <a:t>effectively.</a:t>
            </a:r>
          </a:p>
        </p:txBody>
      </p:sp>
      <p:sp>
        <p:nvSpPr>
          <p:cNvPr id="24" name="TextBox 24"/>
          <p:cNvSpPr txBox="1"/>
          <p:nvPr/>
        </p:nvSpPr>
        <p:spPr>
          <a:xfrm>
            <a:off x="7439997" y="3789245"/>
            <a:ext cx="2613489" cy="236220"/>
          </a:xfrm>
          <a:prstGeom prst="rect">
            <a:avLst/>
          </a:prstGeom>
        </p:spPr>
        <p:txBody>
          <a:bodyPr lIns="0" tIns="0" rIns="0" bIns="0" rtlCol="0" anchor="t">
            <a:spAutoFit/>
          </a:bodyPr>
          <a:lstStyle/>
          <a:p>
            <a:pPr algn="l">
              <a:lnSpc>
                <a:spcPts val="2250"/>
              </a:lnSpc>
            </a:pPr>
            <a:r>
              <a:rPr lang="en-US" sz="900" spc="3" dirty="0">
                <a:solidFill>
                  <a:srgbClr val="543996"/>
                </a:solidFill>
                <a:latin typeface="IBM Plex Sans Bold"/>
              </a:rPr>
              <a:t>• </a:t>
            </a:r>
            <a:r>
              <a:rPr lang="en-US" sz="900" spc="3" dirty="0">
                <a:solidFill>
                  <a:srgbClr val="313435"/>
                </a:solidFill>
                <a:latin typeface="IBM Plex Sans"/>
              </a:rPr>
              <a:t>Monitor pipeline notices to identify upcoming </a:t>
            </a:r>
          </a:p>
        </p:txBody>
      </p:sp>
      <p:sp>
        <p:nvSpPr>
          <p:cNvPr id="25" name="TextBox 25"/>
          <p:cNvSpPr txBox="1"/>
          <p:nvPr/>
        </p:nvSpPr>
        <p:spPr>
          <a:xfrm>
            <a:off x="7620019" y="4125744"/>
            <a:ext cx="2535145" cy="229819"/>
          </a:xfrm>
          <a:prstGeom prst="rect">
            <a:avLst/>
          </a:prstGeom>
        </p:spPr>
        <p:txBody>
          <a:bodyPr lIns="0" tIns="0" rIns="0" bIns="0" rtlCol="0" anchor="t">
            <a:spAutoFit/>
          </a:bodyPr>
          <a:lstStyle/>
          <a:p>
            <a:pPr algn="l">
              <a:lnSpc>
                <a:spcPts val="450"/>
              </a:lnSpc>
            </a:pPr>
            <a:r>
              <a:rPr lang="en-US" sz="900" spc="3">
                <a:solidFill>
                  <a:srgbClr val="313435"/>
                </a:solidFill>
                <a:latin typeface="IBM Plex Sans"/>
              </a:rPr>
              <a:t>opportunities and engage early with authorities </a:t>
            </a:r>
          </a:p>
          <a:p>
            <a:pPr algn="l">
              <a:lnSpc>
                <a:spcPts val="2149"/>
              </a:lnSpc>
            </a:pPr>
            <a:r>
              <a:rPr lang="en-US" sz="900" spc="3">
                <a:solidFill>
                  <a:srgbClr val="313435"/>
                </a:solidFill>
                <a:latin typeface="IBM Plex Sans"/>
              </a:rPr>
              <a:t>to position your business.</a:t>
            </a:r>
          </a:p>
        </p:txBody>
      </p:sp>
      <p:sp>
        <p:nvSpPr>
          <p:cNvPr id="26" name="TextBox 26"/>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27" name="TextBox 27"/>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11</a:t>
            </a: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E2ECE9"/>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42497" y="293703"/>
            <a:ext cx="919001" cy="919001"/>
            <a:chOff x="0" y="0"/>
            <a:chExt cx="918997" cy="918997"/>
          </a:xfrm>
        </p:grpSpPr>
        <p:sp>
          <p:nvSpPr>
            <p:cNvPr id="3" name="Freeform 3"/>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sp>
          <p:nvSpPr>
            <p:cNvPr id="4" name="Freeform 4"/>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FFFF"/>
            </a:solidFill>
          </p:spPr>
          <p:txBody>
            <a:bodyPr/>
            <a:lstStyle/>
            <a:p>
              <a:endParaRPr lang="en-GB"/>
            </a:p>
          </p:txBody>
        </p:sp>
      </p:grpSp>
      <p:sp>
        <p:nvSpPr>
          <p:cNvPr id="5" name="Freeform 5"/>
          <p:cNvSpPr/>
          <p:nvPr/>
        </p:nvSpPr>
        <p:spPr>
          <a:xfrm>
            <a:off x="548507" y="1191835"/>
            <a:ext cx="3055001" cy="3661639"/>
          </a:xfrm>
          <a:custGeom>
            <a:avLst/>
            <a:gdLst/>
            <a:ahLst/>
            <a:cxnLst/>
            <a:rect l="l" t="t" r="r" b="b"/>
            <a:pathLst>
              <a:path w="3055001" h="3661639">
                <a:moveTo>
                  <a:pt x="0" y="0"/>
                </a:moveTo>
                <a:lnTo>
                  <a:pt x="3055001" y="0"/>
                </a:lnTo>
                <a:lnTo>
                  <a:pt x="3055001" y="3661638"/>
                </a:lnTo>
                <a:lnTo>
                  <a:pt x="0" y="3661638"/>
                </a:lnTo>
                <a:lnTo>
                  <a:pt x="0" y="0"/>
                </a:lnTo>
                <a:close/>
              </a:path>
            </a:pathLst>
          </a:custGeom>
          <a:blipFill>
            <a:blip r:embed="rId2">
              <a:extLst>
                <a:ext uri="{96DAC541-7B7A-43D3-8B79-37D633B846F1}">
                  <asvg:svgBlip xmlns:asvg="http://schemas.microsoft.com/office/drawing/2016/SVG/main" r:embed="rId3"/>
                </a:ext>
              </a:extLst>
            </a:blip>
            <a:stretch>
              <a:fillRect/>
            </a:stretch>
          </a:blipFill>
        </p:spPr>
        <p:txBody>
          <a:bodyPr/>
          <a:lstStyle/>
          <a:p>
            <a:endParaRPr lang="en-GB"/>
          </a:p>
        </p:txBody>
      </p:sp>
      <p:sp>
        <p:nvSpPr>
          <p:cNvPr id="6" name="Freeform 6"/>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4">
              <a:extLst>
                <a:ext uri="{96DAC541-7B7A-43D3-8B79-37D633B846F1}">
                  <asvg:svgBlip xmlns:asvg="http://schemas.microsoft.com/office/drawing/2016/SVG/main" r:embed="rId5"/>
                </a:ext>
              </a:extLst>
            </a:blip>
            <a:stretch>
              <a:fillRect/>
            </a:stretch>
          </a:blipFill>
        </p:spPr>
        <p:txBody>
          <a:bodyPr/>
          <a:lstStyle/>
          <a:p>
            <a:endParaRPr lang="en-GB"/>
          </a:p>
        </p:txBody>
      </p:sp>
      <p:sp>
        <p:nvSpPr>
          <p:cNvPr id="7" name="TextBox 7"/>
          <p:cNvSpPr txBox="1"/>
          <p:nvPr/>
        </p:nvSpPr>
        <p:spPr>
          <a:xfrm>
            <a:off x="612000" y="450761"/>
            <a:ext cx="4245178" cy="651558"/>
          </a:xfrm>
          <a:prstGeom prst="rect">
            <a:avLst/>
          </a:prstGeom>
        </p:spPr>
        <p:txBody>
          <a:bodyPr lIns="0" tIns="0" rIns="0" bIns="0" rtlCol="0" anchor="t">
            <a:spAutoFit/>
          </a:bodyPr>
          <a:lstStyle/>
          <a:p>
            <a:pPr algn="l">
              <a:lnSpc>
                <a:spcPts val="2600"/>
              </a:lnSpc>
            </a:pPr>
            <a:r>
              <a:rPr lang="en-US" sz="2200" spc="8">
                <a:solidFill>
                  <a:srgbClr val="543996"/>
                </a:solidFill>
                <a:latin typeface="IBM Plex Sans Bold"/>
              </a:rPr>
              <a:t>How to prepare for the changes </a:t>
            </a:r>
            <a:r>
              <a:rPr lang="en-US" sz="2200" spc="8">
                <a:solidFill>
                  <a:srgbClr val="543996"/>
                </a:solidFill>
                <a:latin typeface="IBM Plex Sans Italics"/>
              </a:rPr>
              <a:t>continued</a:t>
            </a:r>
          </a:p>
        </p:txBody>
      </p:sp>
      <p:sp>
        <p:nvSpPr>
          <p:cNvPr id="8" name="TextBox 8"/>
          <p:cNvSpPr txBox="1"/>
          <p:nvPr/>
        </p:nvSpPr>
        <p:spPr>
          <a:xfrm>
            <a:off x="720004" y="2134848"/>
            <a:ext cx="2322547" cy="162877"/>
          </a:xfrm>
          <a:prstGeom prst="rect">
            <a:avLst/>
          </a:prstGeom>
        </p:spPr>
        <p:txBody>
          <a:bodyPr lIns="0" tIns="0" rIns="0" bIns="0" rtlCol="0" anchor="t">
            <a:spAutoFit/>
          </a:bodyPr>
          <a:lstStyle/>
          <a:p>
            <a:pPr algn="l">
              <a:lnSpc>
                <a:spcPts val="1299"/>
              </a:lnSpc>
            </a:pPr>
            <a:r>
              <a:rPr lang="en-US" sz="1050" spc="9">
                <a:solidFill>
                  <a:srgbClr val="543996"/>
                </a:solidFill>
                <a:latin typeface="IBM Plex Sans Bold"/>
              </a:rPr>
              <a:t>4. Review and update your bidding </a:t>
            </a:r>
          </a:p>
        </p:txBody>
      </p:sp>
      <p:sp>
        <p:nvSpPr>
          <p:cNvPr id="9" name="TextBox 9"/>
          <p:cNvSpPr txBox="1"/>
          <p:nvPr/>
        </p:nvSpPr>
        <p:spPr>
          <a:xfrm>
            <a:off x="873090" y="2299935"/>
            <a:ext cx="693677" cy="162877"/>
          </a:xfrm>
          <a:prstGeom prst="rect">
            <a:avLst/>
          </a:prstGeom>
        </p:spPr>
        <p:txBody>
          <a:bodyPr lIns="0" tIns="0" rIns="0" bIns="0" rtlCol="0" anchor="t">
            <a:spAutoFit/>
          </a:bodyPr>
          <a:lstStyle/>
          <a:p>
            <a:pPr algn="l">
              <a:lnSpc>
                <a:spcPts val="1299"/>
              </a:lnSpc>
            </a:pPr>
            <a:r>
              <a:rPr lang="en-US" sz="1050" spc="12">
                <a:solidFill>
                  <a:srgbClr val="543996"/>
                </a:solidFill>
                <a:latin typeface="IBM Plex Sans Bold"/>
              </a:rPr>
              <a:t>strategies:</a:t>
            </a:r>
          </a:p>
        </p:txBody>
      </p:sp>
      <p:sp>
        <p:nvSpPr>
          <p:cNvPr id="10" name="TextBox 10"/>
          <p:cNvSpPr txBox="1"/>
          <p:nvPr/>
        </p:nvSpPr>
        <p:spPr>
          <a:xfrm>
            <a:off x="612000" y="5024104"/>
            <a:ext cx="2994565" cy="1561976"/>
          </a:xfrm>
          <a:prstGeom prst="rect">
            <a:avLst/>
          </a:prstGeom>
        </p:spPr>
        <p:txBody>
          <a:bodyPr lIns="0" tIns="0" rIns="0" bIns="0" rtlCol="0" anchor="t">
            <a:spAutoFit/>
          </a:bodyPr>
          <a:lstStyle/>
          <a:p>
            <a:pPr algn="l">
              <a:lnSpc>
                <a:spcPts val="1299"/>
              </a:lnSpc>
            </a:pPr>
            <a:r>
              <a:rPr lang="en-US" sz="1050" spc="9">
                <a:solidFill>
                  <a:srgbClr val="543996"/>
                </a:solidFill>
                <a:latin typeface="IBM Plex Sans"/>
              </a:rPr>
              <a:t>By staying informed, proactively engaging with contracting authorities, adapting your internal processes and strategies, and focusing on excellent contract delivery, your small business can effectively prepare for and succeed under the new procurement regime.</a:t>
            </a:r>
          </a:p>
          <a:p>
            <a:pPr algn="l">
              <a:lnSpc>
                <a:spcPts val="1299"/>
              </a:lnSpc>
            </a:pPr>
            <a:r>
              <a:rPr lang="en-US" sz="900" spc="4">
                <a:solidFill>
                  <a:srgbClr val="313435"/>
                </a:solidFill>
                <a:latin typeface="IBM Plex Sans"/>
              </a:rPr>
              <a:t>The government’s “Transforming Public Procurement Knowledge Drops” provide a wealth of guidance and resources to support businesses through this transition.</a:t>
            </a:r>
          </a:p>
        </p:txBody>
      </p:sp>
      <p:sp>
        <p:nvSpPr>
          <p:cNvPr id="11" name="TextBox 11"/>
          <p:cNvSpPr txBox="1"/>
          <p:nvPr/>
        </p:nvSpPr>
        <p:spPr>
          <a:xfrm>
            <a:off x="4079996" y="2134848"/>
            <a:ext cx="2209705" cy="162877"/>
          </a:xfrm>
          <a:prstGeom prst="rect">
            <a:avLst/>
          </a:prstGeom>
        </p:spPr>
        <p:txBody>
          <a:bodyPr lIns="0" tIns="0" rIns="0" bIns="0" rtlCol="0" anchor="t">
            <a:spAutoFit/>
          </a:bodyPr>
          <a:lstStyle/>
          <a:p>
            <a:pPr algn="l">
              <a:lnSpc>
                <a:spcPts val="1299"/>
              </a:lnSpc>
            </a:pPr>
            <a:r>
              <a:rPr lang="en-US" sz="1050" spc="9">
                <a:solidFill>
                  <a:srgbClr val="543996"/>
                </a:solidFill>
                <a:latin typeface="IBM Plex Sans Bold"/>
              </a:rPr>
              <a:t>5. Focus on contract delivery and </a:t>
            </a:r>
          </a:p>
        </p:txBody>
      </p:sp>
      <p:sp>
        <p:nvSpPr>
          <p:cNvPr id="12" name="TextBox 12"/>
          <p:cNvSpPr txBox="1"/>
          <p:nvPr/>
        </p:nvSpPr>
        <p:spPr>
          <a:xfrm>
            <a:off x="4230414" y="2299935"/>
            <a:ext cx="893959" cy="162877"/>
          </a:xfrm>
          <a:prstGeom prst="rect">
            <a:avLst/>
          </a:prstGeom>
        </p:spPr>
        <p:txBody>
          <a:bodyPr lIns="0" tIns="0" rIns="0" bIns="0" rtlCol="0" anchor="t">
            <a:spAutoFit/>
          </a:bodyPr>
          <a:lstStyle/>
          <a:p>
            <a:pPr algn="l">
              <a:lnSpc>
                <a:spcPts val="1299"/>
              </a:lnSpc>
            </a:pPr>
            <a:r>
              <a:rPr lang="en-US" sz="1050" spc="11">
                <a:solidFill>
                  <a:srgbClr val="543996"/>
                </a:solidFill>
                <a:latin typeface="IBM Plex Sans Bold"/>
              </a:rPr>
              <a:t>management:</a:t>
            </a:r>
          </a:p>
        </p:txBody>
      </p:sp>
      <p:sp>
        <p:nvSpPr>
          <p:cNvPr id="13" name="TextBox 13"/>
          <p:cNvSpPr txBox="1"/>
          <p:nvPr/>
        </p:nvSpPr>
        <p:spPr>
          <a:xfrm>
            <a:off x="7439997" y="2115798"/>
            <a:ext cx="2127199" cy="181927"/>
          </a:xfrm>
          <a:prstGeom prst="rect">
            <a:avLst/>
          </a:prstGeom>
        </p:spPr>
        <p:txBody>
          <a:bodyPr lIns="0" tIns="0" rIns="0" bIns="0" rtlCol="0" anchor="t">
            <a:spAutoFit/>
          </a:bodyPr>
          <a:lstStyle/>
          <a:p>
            <a:pPr algn="l">
              <a:lnSpc>
                <a:spcPts val="1470"/>
              </a:lnSpc>
            </a:pPr>
            <a:r>
              <a:rPr lang="en-US" sz="1050" spc="10">
                <a:solidFill>
                  <a:srgbClr val="543996"/>
                </a:solidFill>
                <a:latin typeface="IBM Plex Sans Bold"/>
              </a:rPr>
              <a:t>6. Collaborate and seek support:</a:t>
            </a:r>
          </a:p>
        </p:txBody>
      </p:sp>
      <p:sp>
        <p:nvSpPr>
          <p:cNvPr id="14" name="TextBox 14"/>
          <p:cNvSpPr txBox="1"/>
          <p:nvPr/>
        </p:nvSpPr>
        <p:spPr>
          <a:xfrm>
            <a:off x="7332002" y="5024104"/>
            <a:ext cx="2806789" cy="327965"/>
          </a:xfrm>
          <a:prstGeom prst="rect">
            <a:avLst/>
          </a:prstGeom>
        </p:spPr>
        <p:txBody>
          <a:bodyPr lIns="0" tIns="0" rIns="0" bIns="0" rtlCol="0" anchor="t">
            <a:spAutoFit/>
          </a:bodyPr>
          <a:lstStyle/>
          <a:p>
            <a:pPr algn="l">
              <a:lnSpc>
                <a:spcPts val="1299"/>
              </a:lnSpc>
            </a:pPr>
            <a:r>
              <a:rPr lang="en-US" sz="1050" spc="7">
                <a:solidFill>
                  <a:srgbClr val="543996"/>
                </a:solidFill>
                <a:latin typeface="IBM Plex Sans"/>
              </a:rPr>
              <a:t>For more information, help and support click on the buttons below:</a:t>
            </a:r>
          </a:p>
        </p:txBody>
      </p:sp>
      <p:sp>
        <p:nvSpPr>
          <p:cNvPr id="15" name="TextBox 15"/>
          <p:cNvSpPr txBox="1"/>
          <p:nvPr/>
        </p:nvSpPr>
        <p:spPr>
          <a:xfrm>
            <a:off x="720004" y="2563930"/>
            <a:ext cx="228998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 </a:t>
            </a:r>
            <a:r>
              <a:rPr lang="en-US" sz="900" spc="3">
                <a:solidFill>
                  <a:srgbClr val="313435"/>
                </a:solidFill>
                <a:latin typeface="IBM Plex Sans"/>
              </a:rPr>
              <a:t>Adapt your bid/no-bid decision-making </a:t>
            </a:r>
          </a:p>
        </p:txBody>
      </p:sp>
      <p:sp>
        <p:nvSpPr>
          <p:cNvPr id="16" name="TextBox 16"/>
          <p:cNvSpPr txBox="1"/>
          <p:nvPr/>
        </p:nvSpPr>
        <p:spPr>
          <a:xfrm>
            <a:off x="900027" y="2728979"/>
            <a:ext cx="2498169" cy="1626641"/>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process to account for the new procedures and evaluation criteria.</a:t>
            </a:r>
          </a:p>
          <a:p>
            <a:pPr algn="l">
              <a:lnSpc>
                <a:spcPts val="2250"/>
              </a:lnSpc>
            </a:pPr>
            <a:r>
              <a:rPr lang="en-US" sz="900" spc="3">
                <a:solidFill>
                  <a:srgbClr val="313435"/>
                </a:solidFill>
                <a:latin typeface="IBM Plex Sans"/>
              </a:rPr>
              <a:t>Develop tailored strategies for different types </a:t>
            </a:r>
          </a:p>
          <a:p>
            <a:pPr algn="l">
              <a:lnSpc>
                <a:spcPts val="450"/>
              </a:lnSpc>
            </a:pPr>
            <a:r>
              <a:rPr lang="en-US" sz="900" spc="3">
                <a:solidFill>
                  <a:srgbClr val="313435"/>
                </a:solidFill>
                <a:latin typeface="IBM Plex Sans"/>
              </a:rPr>
              <a:t>of procurements, considering factors such as </a:t>
            </a:r>
          </a:p>
          <a:p>
            <a:pPr algn="l">
              <a:lnSpc>
                <a:spcPts val="2149"/>
              </a:lnSpc>
            </a:pPr>
            <a:r>
              <a:rPr lang="en-US" sz="900" spc="3">
                <a:solidFill>
                  <a:srgbClr val="313435"/>
                </a:solidFill>
                <a:latin typeface="IBM Plex Sans"/>
              </a:rPr>
              <a:t>the use of the competitive flexible procedure, </a:t>
            </a:r>
          </a:p>
          <a:p>
            <a:pPr algn="l">
              <a:lnSpc>
                <a:spcPts val="450"/>
              </a:lnSpc>
            </a:pPr>
            <a:r>
              <a:rPr lang="en-US" sz="900" spc="3">
                <a:solidFill>
                  <a:srgbClr val="313435"/>
                </a:solidFill>
                <a:latin typeface="IBM Plex Sans"/>
              </a:rPr>
              <a:t>emphasis on social value, and contract </a:t>
            </a:r>
          </a:p>
          <a:p>
            <a:pPr algn="l">
              <a:lnSpc>
                <a:spcPts val="2149"/>
              </a:lnSpc>
            </a:pPr>
            <a:r>
              <a:rPr lang="en-US" sz="900" spc="4">
                <a:solidFill>
                  <a:srgbClr val="313435"/>
                </a:solidFill>
                <a:latin typeface="IBM Plex Sans"/>
              </a:rPr>
              <a:t>management requirements.</a:t>
            </a:r>
          </a:p>
          <a:p>
            <a:pPr algn="l">
              <a:lnSpc>
                <a:spcPts val="1751"/>
              </a:lnSpc>
            </a:pPr>
            <a:r>
              <a:rPr lang="en-US" sz="900" spc="3">
                <a:solidFill>
                  <a:srgbClr val="313435"/>
                </a:solidFill>
                <a:latin typeface="IBM Plex Sans"/>
              </a:rPr>
              <a:t>Continuously review and refine your strategies </a:t>
            </a:r>
          </a:p>
          <a:p>
            <a:pPr algn="l">
              <a:lnSpc>
                <a:spcPts val="847"/>
              </a:lnSpc>
            </a:pPr>
            <a:r>
              <a:rPr lang="en-US" sz="900" spc="4">
                <a:solidFill>
                  <a:srgbClr val="313435"/>
                </a:solidFill>
                <a:latin typeface="IBM Plex Sans"/>
              </a:rPr>
              <a:t>based on feedback and performance.</a:t>
            </a:r>
          </a:p>
        </p:txBody>
      </p:sp>
      <p:sp>
        <p:nvSpPr>
          <p:cNvPr id="17" name="TextBox 17"/>
          <p:cNvSpPr txBox="1"/>
          <p:nvPr/>
        </p:nvSpPr>
        <p:spPr>
          <a:xfrm>
            <a:off x="720004" y="3046466"/>
            <a:ext cx="83706"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p>
        </p:txBody>
      </p:sp>
      <p:sp>
        <p:nvSpPr>
          <p:cNvPr id="18" name="TextBox 18"/>
          <p:cNvSpPr txBox="1"/>
          <p:nvPr/>
        </p:nvSpPr>
        <p:spPr>
          <a:xfrm>
            <a:off x="720004" y="4001976"/>
            <a:ext cx="83706" cy="188595"/>
          </a:xfrm>
          <a:prstGeom prst="rect">
            <a:avLst/>
          </a:prstGeom>
        </p:spPr>
        <p:txBody>
          <a:bodyPr lIns="0" tIns="0" rIns="0" bIns="0" rtlCol="0" anchor="t">
            <a:spAutoFit/>
          </a:bodyPr>
          <a:lstStyle/>
          <a:p>
            <a:pPr algn="l">
              <a:lnSpc>
                <a:spcPts val="1751"/>
              </a:lnSpc>
            </a:pPr>
            <a:r>
              <a:rPr lang="en-US" sz="900" spc="3">
                <a:solidFill>
                  <a:srgbClr val="543996"/>
                </a:solidFill>
                <a:latin typeface="IBM Plex Sans Bold"/>
              </a:rPr>
              <a:t>• </a:t>
            </a:r>
          </a:p>
        </p:txBody>
      </p:sp>
      <p:sp>
        <p:nvSpPr>
          <p:cNvPr id="19" name="TextBox 19"/>
          <p:cNvSpPr txBox="1"/>
          <p:nvPr/>
        </p:nvSpPr>
        <p:spPr>
          <a:xfrm>
            <a:off x="3971963" y="5040297"/>
            <a:ext cx="2743181" cy="47106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a:rPr>
              <a:t>Key topics covered include: </a:t>
            </a:r>
            <a:r>
              <a:rPr lang="en-US" sz="900" spc="3">
                <a:solidFill>
                  <a:srgbClr val="543996"/>
                </a:solidFill>
                <a:latin typeface="IBM Plex Sans Bold"/>
              </a:rPr>
              <a:t>• </a:t>
            </a:r>
            <a:r>
              <a:rPr lang="en-US" sz="900" spc="3">
                <a:solidFill>
                  <a:srgbClr val="313435"/>
                </a:solidFill>
                <a:latin typeface="IBM Plex Sans"/>
              </a:rPr>
              <a:t>Understanding the new procurement procedures </a:t>
            </a:r>
            <a:r>
              <a:rPr lang="en-US" sz="900" spc="3">
                <a:solidFill>
                  <a:srgbClr val="543996"/>
                </a:solidFill>
                <a:latin typeface="IBM Plex Sans Bold"/>
              </a:rPr>
              <a:t>• </a:t>
            </a:r>
            <a:r>
              <a:rPr lang="en-US" sz="900" spc="3">
                <a:solidFill>
                  <a:srgbClr val="313435"/>
                </a:solidFill>
                <a:latin typeface="IBM Plex Sans"/>
              </a:rPr>
              <a:t>Preparing for the new procurement platform</a:t>
            </a:r>
          </a:p>
        </p:txBody>
      </p:sp>
      <p:sp>
        <p:nvSpPr>
          <p:cNvPr id="20" name="TextBox 20"/>
          <p:cNvSpPr txBox="1"/>
          <p:nvPr/>
        </p:nvSpPr>
        <p:spPr>
          <a:xfrm>
            <a:off x="3971963" y="5535444"/>
            <a:ext cx="83706"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 </a:t>
            </a:r>
          </a:p>
        </p:txBody>
      </p:sp>
      <p:sp>
        <p:nvSpPr>
          <p:cNvPr id="21" name="TextBox 21"/>
          <p:cNvSpPr txBox="1"/>
          <p:nvPr/>
        </p:nvSpPr>
        <p:spPr>
          <a:xfrm>
            <a:off x="3971963" y="5535444"/>
            <a:ext cx="1868538" cy="47106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Bidding under the new rules </a:t>
            </a:r>
            <a:r>
              <a:rPr lang="en-US" sz="900" spc="3">
                <a:solidFill>
                  <a:srgbClr val="543996"/>
                </a:solidFill>
                <a:latin typeface="IBM Plex Sans Bold"/>
              </a:rPr>
              <a:t>• </a:t>
            </a:r>
            <a:r>
              <a:rPr lang="en-US" sz="900" spc="3">
                <a:solidFill>
                  <a:srgbClr val="313435"/>
                </a:solidFill>
                <a:latin typeface="IBM Plex Sans"/>
              </a:rPr>
              <a:t>Contract management and KPIs </a:t>
            </a:r>
            <a:r>
              <a:rPr lang="en-US" sz="900" spc="3">
                <a:solidFill>
                  <a:srgbClr val="543996"/>
                </a:solidFill>
                <a:latin typeface="IBM Plex Sans Bold"/>
              </a:rPr>
              <a:t>• </a:t>
            </a:r>
            <a:r>
              <a:rPr lang="en-US" sz="900" spc="3">
                <a:solidFill>
                  <a:srgbClr val="313435"/>
                </a:solidFill>
                <a:latin typeface="IBM Plex Sans"/>
              </a:rPr>
              <a:t>Remedies and challenges</a:t>
            </a:r>
          </a:p>
        </p:txBody>
      </p:sp>
      <p:sp>
        <p:nvSpPr>
          <p:cNvPr id="22" name="TextBox 22"/>
          <p:cNvSpPr txBox="1"/>
          <p:nvPr/>
        </p:nvSpPr>
        <p:spPr>
          <a:xfrm>
            <a:off x="3971963" y="6030592"/>
            <a:ext cx="83706"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 </a:t>
            </a:r>
          </a:p>
        </p:txBody>
      </p:sp>
      <p:sp>
        <p:nvSpPr>
          <p:cNvPr id="23" name="TextBox 23"/>
          <p:cNvSpPr txBox="1"/>
          <p:nvPr/>
        </p:nvSpPr>
        <p:spPr>
          <a:xfrm>
            <a:off x="4151986" y="6030592"/>
            <a:ext cx="1304096" cy="140970"/>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Sector-specific guidance</a:t>
            </a:r>
          </a:p>
        </p:txBody>
      </p:sp>
      <p:sp>
        <p:nvSpPr>
          <p:cNvPr id="24" name="TextBox 24"/>
          <p:cNvSpPr txBox="1"/>
          <p:nvPr/>
        </p:nvSpPr>
        <p:spPr>
          <a:xfrm>
            <a:off x="4079996" y="2563930"/>
            <a:ext cx="83706"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 </a:t>
            </a:r>
          </a:p>
        </p:txBody>
      </p:sp>
      <p:sp>
        <p:nvSpPr>
          <p:cNvPr id="25" name="TextBox 25"/>
          <p:cNvSpPr txBox="1"/>
          <p:nvPr/>
        </p:nvSpPr>
        <p:spPr>
          <a:xfrm>
            <a:off x="4260018" y="2563930"/>
            <a:ext cx="2550309" cy="63611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Ensure you have robust processes in place to meet contract KPIs and reporting requirements, as poor performance could lead to exclusion from future procurements.</a:t>
            </a:r>
          </a:p>
        </p:txBody>
      </p:sp>
      <p:sp>
        <p:nvSpPr>
          <p:cNvPr id="26" name="TextBox 26"/>
          <p:cNvSpPr txBox="1"/>
          <p:nvPr/>
        </p:nvSpPr>
        <p:spPr>
          <a:xfrm>
            <a:off x="4079996" y="3211516"/>
            <a:ext cx="2677144"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r>
              <a:rPr lang="en-US" sz="900" spc="3">
                <a:solidFill>
                  <a:srgbClr val="313435"/>
                </a:solidFill>
                <a:latin typeface="IBM Plex Sans"/>
              </a:rPr>
              <a:t>Maintain thorough records and documentation </a:t>
            </a:r>
          </a:p>
        </p:txBody>
      </p:sp>
      <p:sp>
        <p:nvSpPr>
          <p:cNvPr id="27" name="TextBox 27"/>
          <p:cNvSpPr txBox="1"/>
          <p:nvPr/>
        </p:nvSpPr>
        <p:spPr>
          <a:xfrm>
            <a:off x="4260018" y="3548015"/>
            <a:ext cx="2430723" cy="807606"/>
          </a:xfrm>
          <a:prstGeom prst="rect">
            <a:avLst/>
          </a:prstGeom>
        </p:spPr>
        <p:txBody>
          <a:bodyPr lIns="0" tIns="0" rIns="0" bIns="0" rtlCol="0" anchor="t">
            <a:spAutoFit/>
          </a:bodyPr>
          <a:lstStyle/>
          <a:p>
            <a:pPr algn="l">
              <a:lnSpc>
                <a:spcPts val="450"/>
              </a:lnSpc>
            </a:pPr>
            <a:r>
              <a:rPr lang="en-US" sz="900" spc="3">
                <a:solidFill>
                  <a:srgbClr val="313435"/>
                </a:solidFill>
                <a:latin typeface="IBM Plex Sans"/>
              </a:rPr>
              <a:t>to support contract management and mitigate </a:t>
            </a:r>
          </a:p>
          <a:p>
            <a:pPr algn="l">
              <a:lnSpc>
                <a:spcPts val="2149"/>
              </a:lnSpc>
            </a:pPr>
            <a:r>
              <a:rPr lang="en-US" sz="900" spc="3">
                <a:solidFill>
                  <a:srgbClr val="313435"/>
                </a:solidFill>
                <a:latin typeface="IBM Plex Sans"/>
              </a:rPr>
              <a:t>the risk of challenges or disputes.</a:t>
            </a:r>
          </a:p>
          <a:p>
            <a:pPr algn="l">
              <a:lnSpc>
                <a:spcPts val="1751"/>
              </a:lnSpc>
            </a:pPr>
            <a:r>
              <a:rPr lang="en-US" sz="900" spc="3">
                <a:solidFill>
                  <a:srgbClr val="313435"/>
                </a:solidFill>
                <a:latin typeface="IBM Plex Sans"/>
              </a:rPr>
              <a:t>Foster a collaborative relationship with </a:t>
            </a:r>
          </a:p>
          <a:p>
            <a:pPr algn="l">
              <a:lnSpc>
                <a:spcPts val="847"/>
              </a:lnSpc>
            </a:pPr>
            <a:r>
              <a:rPr lang="en-US" sz="900" spc="3">
                <a:solidFill>
                  <a:srgbClr val="313435"/>
                </a:solidFill>
                <a:latin typeface="IBM Plex Sans"/>
              </a:rPr>
              <a:t>contracting authorities to address any issues </a:t>
            </a:r>
          </a:p>
          <a:p>
            <a:pPr algn="l">
              <a:lnSpc>
                <a:spcPts val="1751"/>
              </a:lnSpc>
            </a:pPr>
            <a:r>
              <a:rPr lang="en-US" sz="900" spc="3">
                <a:solidFill>
                  <a:srgbClr val="313435"/>
                </a:solidFill>
                <a:latin typeface="IBM Plex Sans"/>
              </a:rPr>
              <a:t>proactively and deliver successful outcomes.</a:t>
            </a:r>
          </a:p>
        </p:txBody>
      </p:sp>
      <p:sp>
        <p:nvSpPr>
          <p:cNvPr id="28" name="TextBox 28"/>
          <p:cNvSpPr txBox="1"/>
          <p:nvPr/>
        </p:nvSpPr>
        <p:spPr>
          <a:xfrm>
            <a:off x="4079996" y="3836927"/>
            <a:ext cx="83706" cy="188595"/>
          </a:xfrm>
          <a:prstGeom prst="rect">
            <a:avLst/>
          </a:prstGeom>
        </p:spPr>
        <p:txBody>
          <a:bodyPr lIns="0" tIns="0" rIns="0" bIns="0" rtlCol="0" anchor="t">
            <a:spAutoFit/>
          </a:bodyPr>
          <a:lstStyle/>
          <a:p>
            <a:pPr algn="l">
              <a:lnSpc>
                <a:spcPts val="1751"/>
              </a:lnSpc>
            </a:pPr>
            <a:r>
              <a:rPr lang="en-US" sz="900" spc="3">
                <a:solidFill>
                  <a:srgbClr val="543996"/>
                </a:solidFill>
                <a:latin typeface="IBM Plex Sans Bold"/>
              </a:rPr>
              <a:t>• </a:t>
            </a:r>
          </a:p>
        </p:txBody>
      </p:sp>
      <p:sp>
        <p:nvSpPr>
          <p:cNvPr id="29" name="TextBox 29"/>
          <p:cNvSpPr txBox="1"/>
          <p:nvPr/>
        </p:nvSpPr>
        <p:spPr>
          <a:xfrm>
            <a:off x="7439997" y="2398824"/>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30" name="TextBox 30"/>
          <p:cNvSpPr txBox="1"/>
          <p:nvPr/>
        </p:nvSpPr>
        <p:spPr>
          <a:xfrm>
            <a:off x="7439997" y="3141659"/>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31" name="TextBox 31"/>
          <p:cNvSpPr txBox="1"/>
          <p:nvPr/>
        </p:nvSpPr>
        <p:spPr>
          <a:xfrm>
            <a:off x="7439997" y="3884495"/>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32" name="TextBox 32"/>
          <p:cNvSpPr txBox="1"/>
          <p:nvPr/>
        </p:nvSpPr>
        <p:spPr>
          <a:xfrm>
            <a:off x="7620019" y="2398824"/>
            <a:ext cx="2606211" cy="2286838"/>
          </a:xfrm>
          <a:prstGeom prst="rect">
            <a:avLst/>
          </a:prstGeom>
        </p:spPr>
        <p:txBody>
          <a:bodyPr lIns="0" tIns="0" rIns="0" bIns="0" rtlCol="0" anchor="t">
            <a:spAutoFit/>
          </a:bodyPr>
          <a:lstStyle/>
          <a:p>
            <a:pPr algn="l">
              <a:lnSpc>
                <a:spcPts val="1299"/>
              </a:lnSpc>
            </a:pPr>
            <a:r>
              <a:rPr lang="en-US" sz="900" spc="4">
                <a:solidFill>
                  <a:srgbClr val="313435"/>
                </a:solidFill>
                <a:latin typeface="IBM Plex Sans"/>
              </a:rPr>
              <a:t>Engage with industry bodies, trade associations, and peer networks to share knowledge, best practices, and collective feedback on the new procurement landscape.</a:t>
            </a:r>
          </a:p>
          <a:p>
            <a:pPr algn="l">
              <a:lnSpc>
                <a:spcPts val="2250"/>
              </a:lnSpc>
            </a:pPr>
            <a:r>
              <a:rPr lang="en-US" sz="900" spc="3">
                <a:solidFill>
                  <a:srgbClr val="313435"/>
                </a:solidFill>
                <a:latin typeface="IBM Plex Sans"/>
              </a:rPr>
              <a:t>Consider collaborating with other businesses, </a:t>
            </a:r>
          </a:p>
          <a:p>
            <a:pPr algn="l">
              <a:lnSpc>
                <a:spcPts val="450"/>
              </a:lnSpc>
            </a:pPr>
            <a:r>
              <a:rPr lang="en-US" sz="900" spc="4">
                <a:solidFill>
                  <a:srgbClr val="313435"/>
                </a:solidFill>
                <a:latin typeface="IBM Plex Sans"/>
              </a:rPr>
              <a:t>either as consortium partners or subcontractors, </a:t>
            </a:r>
          </a:p>
          <a:p>
            <a:pPr algn="l">
              <a:lnSpc>
                <a:spcPts val="2149"/>
              </a:lnSpc>
            </a:pPr>
            <a:r>
              <a:rPr lang="en-US" sz="900" spc="3">
                <a:solidFill>
                  <a:srgbClr val="313435"/>
                </a:solidFill>
                <a:latin typeface="IBM Plex Sans"/>
              </a:rPr>
              <a:t>to access larger opportunities and complement </a:t>
            </a:r>
          </a:p>
          <a:p>
            <a:pPr algn="l">
              <a:lnSpc>
                <a:spcPts val="450"/>
              </a:lnSpc>
            </a:pPr>
            <a:r>
              <a:rPr lang="en-US" sz="900" spc="4">
                <a:solidFill>
                  <a:srgbClr val="313435"/>
                </a:solidFill>
                <a:latin typeface="IBM Plex Sans"/>
              </a:rPr>
              <a:t>your capabilities.</a:t>
            </a:r>
          </a:p>
          <a:p>
            <a:pPr algn="l">
              <a:lnSpc>
                <a:spcPts val="2250"/>
              </a:lnSpc>
            </a:pPr>
            <a:r>
              <a:rPr lang="en-US" sz="900" spc="3">
                <a:solidFill>
                  <a:srgbClr val="313435"/>
                </a:solidFill>
                <a:latin typeface="IBM Plex Sans"/>
              </a:rPr>
              <a:t>Seek support from business support </a:t>
            </a:r>
          </a:p>
          <a:p>
            <a:pPr algn="l">
              <a:lnSpc>
                <a:spcPts val="450"/>
              </a:lnSpc>
            </a:pPr>
            <a:r>
              <a:rPr lang="en-US" sz="900" spc="3">
                <a:solidFill>
                  <a:srgbClr val="313435"/>
                </a:solidFill>
                <a:latin typeface="IBM Plex Sans"/>
              </a:rPr>
              <a:t>organisations, such as the Business Support </a:t>
            </a:r>
          </a:p>
          <a:p>
            <a:pPr algn="l">
              <a:lnSpc>
                <a:spcPts val="2149"/>
              </a:lnSpc>
            </a:pPr>
            <a:r>
              <a:rPr lang="en-US" sz="900" spc="4">
                <a:solidFill>
                  <a:srgbClr val="313435"/>
                </a:solidFill>
                <a:latin typeface="IBM Plex Sans"/>
              </a:rPr>
              <a:t>Helpline or Local Enterprise Partnerships, </a:t>
            </a:r>
          </a:p>
          <a:p>
            <a:pPr algn="l">
              <a:lnSpc>
                <a:spcPts val="450"/>
              </a:lnSpc>
            </a:pPr>
            <a:r>
              <a:rPr lang="en-US" sz="900" spc="3">
                <a:solidFill>
                  <a:srgbClr val="313435"/>
                </a:solidFill>
                <a:latin typeface="IBM Plex Sans"/>
              </a:rPr>
              <a:t>for advice and resources to help navigate the </a:t>
            </a:r>
          </a:p>
          <a:p>
            <a:pPr algn="l">
              <a:lnSpc>
                <a:spcPts val="2149"/>
              </a:lnSpc>
            </a:pPr>
            <a:r>
              <a:rPr lang="en-US" sz="900" spc="7">
                <a:solidFill>
                  <a:srgbClr val="313435"/>
                </a:solidFill>
                <a:latin typeface="IBM Plex Sans"/>
              </a:rPr>
              <a:t>changes.</a:t>
            </a:r>
          </a:p>
        </p:txBody>
      </p:sp>
      <p:sp>
        <p:nvSpPr>
          <p:cNvPr id="33" name="TextBox 33"/>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34" name="TextBox 34"/>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12</a:t>
            </a: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C5D9D3"/>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614315" y="6674120"/>
            <a:ext cx="904370" cy="380305"/>
            <a:chOff x="0" y="0"/>
            <a:chExt cx="904367" cy="380302"/>
          </a:xfrm>
        </p:grpSpPr>
        <p:sp>
          <p:nvSpPr>
            <p:cNvPr id="3" name="Freeform 3"/>
            <p:cNvSpPr/>
            <p:nvPr/>
          </p:nvSpPr>
          <p:spPr>
            <a:xfrm>
              <a:off x="0" y="0"/>
              <a:ext cx="904367" cy="380365"/>
            </a:xfrm>
            <a:custGeom>
              <a:avLst/>
              <a:gdLst/>
              <a:ahLst/>
              <a:cxnLst/>
              <a:rect l="l" t="t" r="r" b="b"/>
              <a:pathLst>
                <a:path w="904367" h="380365">
                  <a:moveTo>
                    <a:pt x="879094" y="2794"/>
                  </a:moveTo>
                  <a:cubicBezTo>
                    <a:pt x="864870" y="2794"/>
                    <a:pt x="853694" y="14605"/>
                    <a:pt x="853694" y="28448"/>
                  </a:cubicBezTo>
                  <a:lnTo>
                    <a:pt x="853694" y="28575"/>
                  </a:lnTo>
                  <a:cubicBezTo>
                    <a:pt x="853694" y="42418"/>
                    <a:pt x="864743" y="54102"/>
                    <a:pt x="878967" y="54102"/>
                  </a:cubicBezTo>
                  <a:cubicBezTo>
                    <a:pt x="893191" y="54102"/>
                    <a:pt x="904367" y="42418"/>
                    <a:pt x="904367" y="28448"/>
                  </a:cubicBezTo>
                  <a:lnTo>
                    <a:pt x="904367" y="28194"/>
                  </a:lnTo>
                  <a:cubicBezTo>
                    <a:pt x="904367" y="14351"/>
                    <a:pt x="893318" y="2667"/>
                    <a:pt x="879094" y="2667"/>
                  </a:cubicBezTo>
                  <a:moveTo>
                    <a:pt x="900557" y="28321"/>
                  </a:moveTo>
                  <a:cubicBezTo>
                    <a:pt x="900557" y="40259"/>
                    <a:pt x="891286" y="50165"/>
                    <a:pt x="878967" y="50165"/>
                  </a:cubicBezTo>
                  <a:cubicBezTo>
                    <a:pt x="866648" y="50165"/>
                    <a:pt x="857504" y="40386"/>
                    <a:pt x="857504" y="28448"/>
                  </a:cubicBezTo>
                  <a:lnTo>
                    <a:pt x="857504" y="28321"/>
                  </a:lnTo>
                  <a:cubicBezTo>
                    <a:pt x="857504" y="16383"/>
                    <a:pt x="866775" y="6477"/>
                    <a:pt x="879094" y="6477"/>
                  </a:cubicBezTo>
                  <a:cubicBezTo>
                    <a:pt x="891413" y="6477"/>
                    <a:pt x="900557" y="16256"/>
                    <a:pt x="900557" y="28194"/>
                  </a:cubicBezTo>
                  <a:close/>
                  <a:moveTo>
                    <a:pt x="211582" y="210947"/>
                  </a:moveTo>
                  <a:lnTo>
                    <a:pt x="211582" y="11049"/>
                  </a:lnTo>
                  <a:lnTo>
                    <a:pt x="295021" y="11049"/>
                  </a:lnTo>
                  <a:lnTo>
                    <a:pt x="295021" y="380365"/>
                  </a:lnTo>
                  <a:lnTo>
                    <a:pt x="211582" y="380365"/>
                  </a:lnTo>
                  <a:lnTo>
                    <a:pt x="211582" y="326263"/>
                  </a:lnTo>
                  <a:cubicBezTo>
                    <a:pt x="211582" y="326263"/>
                    <a:pt x="211074" y="296672"/>
                    <a:pt x="239141" y="287655"/>
                  </a:cubicBezTo>
                  <a:lnTo>
                    <a:pt x="188849" y="287655"/>
                  </a:lnTo>
                  <a:cubicBezTo>
                    <a:pt x="188849" y="287655"/>
                    <a:pt x="92456" y="286258"/>
                    <a:pt x="67056" y="205105"/>
                  </a:cubicBezTo>
                  <a:lnTo>
                    <a:pt x="0" y="11049"/>
                  </a:lnTo>
                  <a:lnTo>
                    <a:pt x="87884" y="11049"/>
                  </a:lnTo>
                  <a:lnTo>
                    <a:pt x="133350" y="164592"/>
                  </a:lnTo>
                  <a:cubicBezTo>
                    <a:pt x="133350" y="164592"/>
                    <a:pt x="146812" y="210947"/>
                    <a:pt x="188976" y="210947"/>
                  </a:cubicBezTo>
                  <a:close/>
                  <a:moveTo>
                    <a:pt x="437642" y="11049"/>
                  </a:moveTo>
                  <a:lnTo>
                    <a:pt x="320040" y="11049"/>
                  </a:lnTo>
                  <a:lnTo>
                    <a:pt x="320040" y="380365"/>
                  </a:lnTo>
                  <a:lnTo>
                    <a:pt x="403479" y="380365"/>
                  </a:lnTo>
                  <a:lnTo>
                    <a:pt x="403479" y="287655"/>
                  </a:lnTo>
                  <a:lnTo>
                    <a:pt x="437642" y="287655"/>
                  </a:lnTo>
                  <a:cubicBezTo>
                    <a:pt x="513461" y="287655"/>
                    <a:pt x="575056" y="225679"/>
                    <a:pt x="575056" y="149352"/>
                  </a:cubicBezTo>
                  <a:cubicBezTo>
                    <a:pt x="575056" y="73025"/>
                    <a:pt x="513461" y="11049"/>
                    <a:pt x="437642" y="11049"/>
                  </a:cubicBezTo>
                  <a:moveTo>
                    <a:pt x="437642" y="210820"/>
                  </a:moveTo>
                  <a:lnTo>
                    <a:pt x="437642" y="210947"/>
                  </a:lnTo>
                  <a:lnTo>
                    <a:pt x="403479" y="210947"/>
                  </a:lnTo>
                  <a:lnTo>
                    <a:pt x="403479" y="117348"/>
                  </a:lnTo>
                  <a:cubicBezTo>
                    <a:pt x="403479" y="117348"/>
                    <a:pt x="403860" y="94615"/>
                    <a:pt x="382397" y="87757"/>
                  </a:cubicBezTo>
                  <a:lnTo>
                    <a:pt x="437642" y="87757"/>
                  </a:lnTo>
                  <a:lnTo>
                    <a:pt x="437642" y="87884"/>
                  </a:lnTo>
                  <a:cubicBezTo>
                    <a:pt x="469519" y="89916"/>
                    <a:pt x="494919" y="116713"/>
                    <a:pt x="494919" y="149352"/>
                  </a:cubicBezTo>
                  <a:cubicBezTo>
                    <a:pt x="494919" y="181991"/>
                    <a:pt x="469519" y="208788"/>
                    <a:pt x="437642" y="210820"/>
                  </a:cubicBezTo>
                  <a:moveTo>
                    <a:pt x="877062" y="148844"/>
                  </a:moveTo>
                  <a:cubicBezTo>
                    <a:pt x="877062" y="231140"/>
                    <a:pt x="812038" y="297688"/>
                    <a:pt x="731901" y="297688"/>
                  </a:cubicBezTo>
                  <a:cubicBezTo>
                    <a:pt x="651764" y="297688"/>
                    <a:pt x="586613" y="231140"/>
                    <a:pt x="586613" y="148844"/>
                  </a:cubicBezTo>
                  <a:cubicBezTo>
                    <a:pt x="586613" y="66548"/>
                    <a:pt x="651637" y="0"/>
                    <a:pt x="731901" y="0"/>
                  </a:cubicBezTo>
                  <a:cubicBezTo>
                    <a:pt x="812165" y="0"/>
                    <a:pt x="877062" y="66675"/>
                    <a:pt x="877062" y="148844"/>
                  </a:cubicBezTo>
                  <a:moveTo>
                    <a:pt x="799846" y="148844"/>
                  </a:moveTo>
                  <a:cubicBezTo>
                    <a:pt x="799846" y="110490"/>
                    <a:pt x="769366" y="79248"/>
                    <a:pt x="731901" y="79248"/>
                  </a:cubicBezTo>
                  <a:cubicBezTo>
                    <a:pt x="694436" y="79248"/>
                    <a:pt x="663956" y="110490"/>
                    <a:pt x="663956" y="148844"/>
                  </a:cubicBezTo>
                  <a:cubicBezTo>
                    <a:pt x="663956" y="187198"/>
                    <a:pt x="694436" y="218440"/>
                    <a:pt x="731901" y="218440"/>
                  </a:cubicBezTo>
                  <a:cubicBezTo>
                    <a:pt x="769366" y="218440"/>
                    <a:pt x="799846" y="187198"/>
                    <a:pt x="799846" y="148844"/>
                  </a:cubicBezTo>
                  <a:moveTo>
                    <a:pt x="868680" y="14097"/>
                  </a:moveTo>
                  <a:lnTo>
                    <a:pt x="880999" y="14097"/>
                  </a:lnTo>
                  <a:lnTo>
                    <a:pt x="887095" y="15113"/>
                  </a:lnTo>
                  <a:lnTo>
                    <a:pt x="891159" y="20574"/>
                  </a:lnTo>
                  <a:lnTo>
                    <a:pt x="891159" y="23241"/>
                  </a:lnTo>
                  <a:lnTo>
                    <a:pt x="888873" y="30353"/>
                  </a:lnTo>
                  <a:lnTo>
                    <a:pt x="892048" y="41275"/>
                  </a:lnTo>
                  <a:lnTo>
                    <a:pt x="885190" y="41275"/>
                  </a:lnTo>
                  <a:lnTo>
                    <a:pt x="879475" y="32639"/>
                  </a:lnTo>
                  <a:lnTo>
                    <a:pt x="874776" y="32639"/>
                  </a:lnTo>
                  <a:lnTo>
                    <a:pt x="874776" y="41275"/>
                  </a:lnTo>
                  <a:lnTo>
                    <a:pt x="868680" y="41275"/>
                  </a:lnTo>
                  <a:close/>
                  <a:moveTo>
                    <a:pt x="880618" y="27178"/>
                  </a:moveTo>
                  <a:lnTo>
                    <a:pt x="885190" y="25654"/>
                  </a:lnTo>
                  <a:lnTo>
                    <a:pt x="885190" y="23241"/>
                  </a:lnTo>
                  <a:lnTo>
                    <a:pt x="883412" y="19304"/>
                  </a:lnTo>
                  <a:lnTo>
                    <a:pt x="874649" y="19304"/>
                  </a:lnTo>
                  <a:lnTo>
                    <a:pt x="874649" y="27051"/>
                  </a:lnTo>
                  <a:close/>
                </a:path>
              </a:pathLst>
            </a:custGeom>
            <a:solidFill>
              <a:srgbClr val="543996"/>
            </a:solidFill>
          </p:spPr>
          <p:txBody>
            <a:bodyPr/>
            <a:lstStyle/>
            <a:p>
              <a:endParaRPr lang="en-GB"/>
            </a:p>
          </p:txBody>
        </p:sp>
      </p:grpSp>
      <p:sp>
        <p:nvSpPr>
          <p:cNvPr id="4" name="Freeform 4"/>
          <p:cNvSpPr/>
          <p:nvPr/>
        </p:nvSpPr>
        <p:spPr>
          <a:xfrm>
            <a:off x="1905171" y="6663261"/>
            <a:ext cx="936003" cy="393478"/>
          </a:xfrm>
          <a:custGeom>
            <a:avLst/>
            <a:gdLst/>
            <a:ahLst/>
            <a:cxnLst/>
            <a:rect l="l" t="t" r="r" b="b"/>
            <a:pathLst>
              <a:path w="936003" h="393478">
                <a:moveTo>
                  <a:pt x="0" y="0"/>
                </a:moveTo>
                <a:lnTo>
                  <a:pt x="936003" y="0"/>
                </a:lnTo>
                <a:lnTo>
                  <a:pt x="936003" y="393478"/>
                </a:lnTo>
                <a:lnTo>
                  <a:pt x="0" y="393478"/>
                </a:lnTo>
                <a:lnTo>
                  <a:pt x="0" y="0"/>
                </a:lnTo>
                <a:close/>
              </a:path>
            </a:pathLst>
          </a:custGeom>
          <a:blipFill>
            <a:blip r:embed="rId2"/>
            <a:stretch>
              <a:fillRect/>
            </a:stretch>
          </a:blipFill>
        </p:spPr>
        <p:txBody>
          <a:bodyPr/>
          <a:lstStyle/>
          <a:p>
            <a:endParaRPr lang="en-GB"/>
          </a:p>
        </p:txBody>
      </p:sp>
      <p:sp>
        <p:nvSpPr>
          <p:cNvPr id="5" name="TextBox 5"/>
          <p:cNvSpPr txBox="1"/>
          <p:nvPr/>
        </p:nvSpPr>
        <p:spPr>
          <a:xfrm>
            <a:off x="612000" y="7273366"/>
            <a:ext cx="2273741" cy="140970"/>
          </a:xfrm>
          <a:prstGeom prst="rect">
            <a:avLst/>
          </a:prstGeom>
        </p:spPr>
        <p:txBody>
          <a:bodyPr lIns="0" tIns="0" rIns="0" bIns="0" rtlCol="0" anchor="t">
            <a:spAutoFit/>
          </a:bodyPr>
          <a:lstStyle/>
          <a:p>
            <a:pPr algn="l">
              <a:lnSpc>
                <a:spcPts val="1260"/>
              </a:lnSpc>
            </a:pPr>
            <a:r>
              <a:rPr lang="en-US" sz="900" spc="5">
                <a:solidFill>
                  <a:srgbClr val="543996"/>
                </a:solidFill>
                <a:latin typeface="IBM Plex Sans Bold"/>
              </a:rPr>
              <a:t>Procurement Act 2023: A Guide for SMEs</a:t>
            </a: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63503" y="7064502"/>
            <a:ext cx="10819000" cy="559003"/>
            <a:chOff x="0" y="0"/>
            <a:chExt cx="10819003" cy="559003"/>
          </a:xfrm>
        </p:grpSpPr>
        <p:sp>
          <p:nvSpPr>
            <p:cNvPr id="5" name="Freeform 5"/>
            <p:cNvSpPr/>
            <p:nvPr/>
          </p:nvSpPr>
          <p:spPr>
            <a:xfrm>
              <a:off x="63500" y="63500"/>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6" name="Freeform 6"/>
            <p:cNvSpPr/>
            <p:nvPr/>
          </p:nvSpPr>
          <p:spPr>
            <a:xfrm>
              <a:off x="675513" y="171577"/>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sp>
        <p:nvSpPr>
          <p:cNvPr id="7" name="TextBox 7"/>
          <p:cNvSpPr txBox="1"/>
          <p:nvPr/>
        </p:nvSpPr>
        <p:spPr>
          <a:xfrm>
            <a:off x="612000" y="577758"/>
            <a:ext cx="3090634" cy="359407"/>
          </a:xfrm>
          <a:prstGeom prst="rect">
            <a:avLst/>
          </a:prstGeom>
        </p:spPr>
        <p:txBody>
          <a:bodyPr lIns="0" tIns="0" rIns="0" bIns="0" rtlCol="0" anchor="t">
            <a:spAutoFit/>
          </a:bodyPr>
          <a:lstStyle/>
          <a:p>
            <a:pPr algn="l">
              <a:lnSpc>
                <a:spcPts val="3079"/>
              </a:lnSpc>
            </a:pPr>
            <a:r>
              <a:rPr lang="en-US" sz="2200" spc="8">
                <a:solidFill>
                  <a:srgbClr val="543996"/>
                </a:solidFill>
                <a:latin typeface="IBM Plex Sans Bold"/>
              </a:rPr>
              <a:t>Key Changes Summary</a:t>
            </a:r>
          </a:p>
        </p:txBody>
      </p:sp>
      <p:sp>
        <p:nvSpPr>
          <p:cNvPr id="8" name="TextBox 8"/>
          <p:cNvSpPr txBox="1"/>
          <p:nvPr/>
        </p:nvSpPr>
        <p:spPr>
          <a:xfrm>
            <a:off x="612000" y="1290304"/>
            <a:ext cx="2015157"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a:rPr>
              <a:t>1.New procurement procedures:</a:t>
            </a:r>
          </a:p>
        </p:txBody>
      </p:sp>
      <p:sp>
        <p:nvSpPr>
          <p:cNvPr id="9" name="TextBox 9"/>
          <p:cNvSpPr txBox="1"/>
          <p:nvPr/>
        </p:nvSpPr>
        <p:spPr>
          <a:xfrm>
            <a:off x="3972001" y="1290304"/>
            <a:ext cx="1060933" cy="181927"/>
          </a:xfrm>
          <a:prstGeom prst="rect">
            <a:avLst/>
          </a:prstGeom>
        </p:spPr>
        <p:txBody>
          <a:bodyPr lIns="0" tIns="0" rIns="0" bIns="0" rtlCol="0" anchor="t">
            <a:spAutoFit/>
          </a:bodyPr>
          <a:lstStyle/>
          <a:p>
            <a:pPr algn="l">
              <a:lnSpc>
                <a:spcPts val="1470"/>
              </a:lnSpc>
            </a:pPr>
            <a:r>
              <a:rPr lang="en-US" sz="1050" spc="14">
                <a:solidFill>
                  <a:srgbClr val="543996"/>
                </a:solidFill>
                <a:latin typeface="IBM Plex Sans"/>
              </a:rPr>
              <a:t>2.Transparency:</a:t>
            </a:r>
          </a:p>
        </p:txBody>
      </p:sp>
      <p:sp>
        <p:nvSpPr>
          <p:cNvPr id="10" name="TextBox 10"/>
          <p:cNvSpPr txBox="1"/>
          <p:nvPr/>
        </p:nvSpPr>
        <p:spPr>
          <a:xfrm>
            <a:off x="7332002" y="1290304"/>
            <a:ext cx="959768" cy="181927"/>
          </a:xfrm>
          <a:prstGeom prst="rect">
            <a:avLst/>
          </a:prstGeom>
        </p:spPr>
        <p:txBody>
          <a:bodyPr lIns="0" tIns="0" rIns="0" bIns="0" rtlCol="0" anchor="t">
            <a:spAutoFit/>
          </a:bodyPr>
          <a:lstStyle/>
          <a:p>
            <a:pPr algn="l">
              <a:lnSpc>
                <a:spcPts val="1470"/>
              </a:lnSpc>
            </a:pPr>
            <a:r>
              <a:rPr lang="en-US" sz="1050" spc="6">
                <a:solidFill>
                  <a:srgbClr val="543996"/>
                </a:solidFill>
                <a:latin typeface="IBM Plex Sans"/>
              </a:rPr>
              <a:t>3.Frameworks:</a:t>
            </a:r>
          </a:p>
        </p:txBody>
      </p:sp>
      <p:sp>
        <p:nvSpPr>
          <p:cNvPr id="11" name="TextBox 11"/>
          <p:cNvSpPr txBox="1"/>
          <p:nvPr/>
        </p:nvSpPr>
        <p:spPr>
          <a:xfrm>
            <a:off x="612000" y="1573330"/>
            <a:ext cx="5351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a:t>
            </a:r>
          </a:p>
        </p:txBody>
      </p:sp>
      <p:sp>
        <p:nvSpPr>
          <p:cNvPr id="12" name="TextBox 12"/>
          <p:cNvSpPr txBox="1"/>
          <p:nvPr/>
        </p:nvSpPr>
        <p:spPr>
          <a:xfrm>
            <a:off x="792023" y="1573330"/>
            <a:ext cx="2780462" cy="1709052"/>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Italics"/>
              </a:rPr>
              <a:t>Open procedure:</a:t>
            </a:r>
            <a:r>
              <a:rPr lang="en-US" sz="900" spc="3">
                <a:solidFill>
                  <a:srgbClr val="313435"/>
                </a:solidFill>
                <a:latin typeface="IBM Plex Sans"/>
              </a:rPr>
              <a:t> Similar to the current open procedure, this allows any supplier to submit a tender.</a:t>
            </a:r>
          </a:p>
          <a:p>
            <a:pPr algn="l">
              <a:lnSpc>
                <a:spcPts val="2250"/>
              </a:lnSpc>
            </a:pPr>
            <a:r>
              <a:rPr lang="en-US" sz="900" spc="3">
                <a:solidFill>
                  <a:srgbClr val="313435"/>
                </a:solidFill>
                <a:latin typeface="IBM Plex Sans Bold Italics"/>
              </a:rPr>
              <a:t>Competitive flexible procedure:</a:t>
            </a:r>
            <a:r>
              <a:rPr lang="en-US" sz="900" spc="3">
                <a:solidFill>
                  <a:srgbClr val="313435"/>
                </a:solidFill>
                <a:latin typeface="IBM Plex Sans"/>
              </a:rPr>
              <a:t> This new procedure</a:t>
            </a:r>
          </a:p>
          <a:p>
            <a:pPr algn="l">
              <a:lnSpc>
                <a:spcPts val="450"/>
              </a:lnSpc>
            </a:pPr>
            <a:r>
              <a:rPr lang="en-US" sz="900" spc="4">
                <a:solidFill>
                  <a:srgbClr val="313435"/>
                </a:solidFill>
                <a:latin typeface="IBM Plex Sans"/>
              </a:rPr>
              <a:t>gives contracting authorities the flexibility to design</a:t>
            </a:r>
          </a:p>
          <a:p>
            <a:pPr algn="l">
              <a:lnSpc>
                <a:spcPts val="2149"/>
              </a:lnSpc>
            </a:pPr>
            <a:r>
              <a:rPr lang="en-US" sz="900" spc="3">
                <a:solidFill>
                  <a:srgbClr val="313435"/>
                </a:solidFill>
                <a:latin typeface="IBM Plex Sans"/>
              </a:rPr>
              <a:t>their own procurement process. They can set their</a:t>
            </a:r>
          </a:p>
          <a:p>
            <a:pPr algn="l">
              <a:lnSpc>
                <a:spcPts val="450"/>
              </a:lnSpc>
            </a:pPr>
            <a:r>
              <a:rPr lang="en-US" sz="900" spc="3">
                <a:solidFill>
                  <a:srgbClr val="313435"/>
                </a:solidFill>
                <a:latin typeface="IBM Plex Sans"/>
              </a:rPr>
              <a:t>own timelines, stages, and criteria as long as they</a:t>
            </a:r>
          </a:p>
          <a:p>
            <a:pPr algn="l">
              <a:lnSpc>
                <a:spcPts val="2149"/>
              </a:lnSpc>
            </a:pPr>
            <a:r>
              <a:rPr lang="en-US" sz="900" spc="6">
                <a:solidFill>
                  <a:srgbClr val="313435"/>
                </a:solidFill>
                <a:latin typeface="IBM Plex Sans"/>
              </a:rPr>
              <a:t>still meet transparency and fairness requirements.</a:t>
            </a:r>
          </a:p>
          <a:p>
            <a:pPr algn="l">
              <a:lnSpc>
                <a:spcPts val="450"/>
              </a:lnSpc>
            </a:pPr>
            <a:r>
              <a:rPr lang="en-US" sz="900" spc="3">
                <a:solidFill>
                  <a:srgbClr val="313435"/>
                </a:solidFill>
                <a:latin typeface="IBM Plex Sans"/>
              </a:rPr>
              <a:t>This could include things like negotiation rounds,</a:t>
            </a:r>
          </a:p>
          <a:p>
            <a:pPr algn="l">
              <a:lnSpc>
                <a:spcPts val="2149"/>
              </a:lnSpc>
            </a:pPr>
            <a:r>
              <a:rPr lang="en-US" sz="900" spc="3">
                <a:solidFill>
                  <a:srgbClr val="313435"/>
                </a:solidFill>
                <a:latin typeface="IBM Plex Sans"/>
              </a:rPr>
              <a:t>requests for proposals, proof of concept stages, etc.</a:t>
            </a:r>
          </a:p>
        </p:txBody>
      </p:sp>
      <p:sp>
        <p:nvSpPr>
          <p:cNvPr id="13" name="TextBox 13"/>
          <p:cNvSpPr txBox="1"/>
          <p:nvPr/>
        </p:nvSpPr>
        <p:spPr>
          <a:xfrm>
            <a:off x="612000" y="2055866"/>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14" name="TextBox 14"/>
          <p:cNvSpPr txBox="1"/>
          <p:nvPr/>
        </p:nvSpPr>
        <p:spPr>
          <a:xfrm>
            <a:off x="612000" y="3555555"/>
            <a:ext cx="2944739" cy="1921726"/>
          </a:xfrm>
          <a:prstGeom prst="rect">
            <a:avLst/>
          </a:prstGeom>
        </p:spPr>
        <p:txBody>
          <a:bodyPr lIns="0" tIns="0" rIns="0" bIns="0" rtlCol="0" anchor="t">
            <a:spAutoFit/>
          </a:bodyPr>
          <a:lstStyle/>
          <a:p>
            <a:pPr algn="l">
              <a:lnSpc>
                <a:spcPts val="1751"/>
              </a:lnSpc>
            </a:pPr>
            <a:r>
              <a:rPr lang="en-US" sz="900" spc="3" dirty="0">
                <a:solidFill>
                  <a:srgbClr val="313435"/>
                </a:solidFill>
                <a:latin typeface="IBM Plex Sans"/>
              </a:rPr>
              <a:t>SMEs should engage with contracting authorities </a:t>
            </a:r>
          </a:p>
          <a:p>
            <a:pPr algn="l">
              <a:lnSpc>
                <a:spcPts val="847"/>
              </a:lnSpc>
            </a:pPr>
            <a:r>
              <a:rPr lang="en-US" sz="900" spc="3" dirty="0">
                <a:solidFill>
                  <a:srgbClr val="313435"/>
                </a:solidFill>
                <a:latin typeface="IBM Plex Sans"/>
              </a:rPr>
              <a:t>to understand how they plan to use the competitive </a:t>
            </a:r>
          </a:p>
          <a:p>
            <a:pPr algn="l">
              <a:lnSpc>
                <a:spcPts val="1751"/>
              </a:lnSpc>
            </a:pPr>
            <a:r>
              <a:rPr lang="en-US" sz="900" spc="3" dirty="0">
                <a:solidFill>
                  <a:srgbClr val="313435"/>
                </a:solidFill>
                <a:latin typeface="IBM Plex Sans"/>
              </a:rPr>
              <a:t>flexible procedure and adapt their bidding strategies </a:t>
            </a:r>
          </a:p>
          <a:p>
            <a:pPr algn="l">
              <a:lnSpc>
                <a:spcPts val="847"/>
              </a:lnSpc>
            </a:pPr>
            <a:r>
              <a:rPr lang="en-US" sz="900" spc="3" dirty="0">
                <a:solidFill>
                  <a:srgbClr val="313435"/>
                </a:solidFill>
                <a:latin typeface="IBM Plex Sans"/>
              </a:rPr>
              <a:t>accordingly.</a:t>
            </a:r>
          </a:p>
          <a:p>
            <a:pPr algn="l">
              <a:lnSpc>
                <a:spcPts val="2250"/>
              </a:lnSpc>
            </a:pPr>
            <a:r>
              <a:rPr lang="en-US" sz="900" spc="3" dirty="0">
                <a:solidFill>
                  <a:srgbClr val="313435"/>
                </a:solidFill>
                <a:latin typeface="IBM Plex Sans"/>
              </a:rPr>
              <a:t>The competitive flexible procedure also provides </a:t>
            </a:r>
          </a:p>
          <a:p>
            <a:pPr algn="l">
              <a:lnSpc>
                <a:spcPts val="450"/>
              </a:lnSpc>
            </a:pPr>
            <a:r>
              <a:rPr lang="en-US" sz="900" spc="3" dirty="0">
                <a:solidFill>
                  <a:srgbClr val="313435"/>
                </a:solidFill>
                <a:latin typeface="IBM Plex Sans"/>
              </a:rPr>
              <a:t>for intermittent assessment of tenders. This means </a:t>
            </a:r>
          </a:p>
          <a:p>
            <a:pPr algn="l">
              <a:lnSpc>
                <a:spcPts val="2149"/>
              </a:lnSpc>
            </a:pPr>
            <a:r>
              <a:rPr lang="en-US" sz="900" spc="3" dirty="0">
                <a:solidFill>
                  <a:srgbClr val="313435"/>
                </a:solidFill>
                <a:latin typeface="IBM Plex Sans"/>
              </a:rPr>
              <a:t>that suppliers who are unable to meet Contracting </a:t>
            </a:r>
          </a:p>
          <a:p>
            <a:pPr algn="l">
              <a:lnSpc>
                <a:spcPts val="450"/>
              </a:lnSpc>
            </a:pPr>
            <a:r>
              <a:rPr lang="en-US" sz="900" spc="6" dirty="0">
                <a:solidFill>
                  <a:srgbClr val="313435"/>
                </a:solidFill>
                <a:latin typeface="IBM Plex Sans"/>
              </a:rPr>
              <a:t>Authorities minimum/desired requirements will be </a:t>
            </a:r>
          </a:p>
          <a:p>
            <a:pPr algn="l">
              <a:lnSpc>
                <a:spcPts val="2149"/>
              </a:lnSpc>
            </a:pPr>
            <a:r>
              <a:rPr lang="en-US" sz="900" spc="3" dirty="0">
                <a:solidFill>
                  <a:srgbClr val="313435"/>
                </a:solidFill>
                <a:latin typeface="IBM Plex Sans"/>
              </a:rPr>
              <a:t>prevented from progressing in the procedure. This may </a:t>
            </a:r>
          </a:p>
          <a:p>
            <a:pPr algn="l">
              <a:lnSpc>
                <a:spcPts val="450"/>
              </a:lnSpc>
            </a:pPr>
            <a:r>
              <a:rPr lang="en-US" sz="900" spc="3" dirty="0">
                <a:solidFill>
                  <a:srgbClr val="313435"/>
                </a:solidFill>
                <a:latin typeface="IBM Plex Sans"/>
              </a:rPr>
              <a:t>significantly decrease supplier’s time and resources </a:t>
            </a:r>
          </a:p>
          <a:p>
            <a:pPr algn="l">
              <a:lnSpc>
                <a:spcPts val="2149"/>
              </a:lnSpc>
            </a:pPr>
            <a:r>
              <a:rPr lang="en-US" sz="900" spc="3" dirty="0">
                <a:solidFill>
                  <a:srgbClr val="313435"/>
                </a:solidFill>
                <a:latin typeface="IBM Plex Sans"/>
              </a:rPr>
              <a:t>devoted to forming final tender response.</a:t>
            </a:r>
          </a:p>
        </p:txBody>
      </p:sp>
      <p:sp>
        <p:nvSpPr>
          <p:cNvPr id="15" name="TextBox 15"/>
          <p:cNvSpPr txBox="1"/>
          <p:nvPr/>
        </p:nvSpPr>
        <p:spPr>
          <a:xfrm>
            <a:off x="3972001" y="1573330"/>
            <a:ext cx="5351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a:t>
            </a:r>
          </a:p>
        </p:txBody>
      </p:sp>
      <p:sp>
        <p:nvSpPr>
          <p:cNvPr id="16" name="TextBox 16"/>
          <p:cNvSpPr txBox="1"/>
          <p:nvPr/>
        </p:nvSpPr>
        <p:spPr>
          <a:xfrm>
            <a:off x="4152024" y="1573330"/>
            <a:ext cx="2774090" cy="1791691"/>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Italics"/>
              </a:rPr>
              <a:t>Pipeline notices: </a:t>
            </a:r>
            <a:r>
              <a:rPr lang="en-US" sz="900" spc="3">
                <a:solidFill>
                  <a:srgbClr val="313435"/>
                </a:solidFill>
                <a:latin typeface="IBM Plex Sans"/>
              </a:rPr>
              <a:t>Contracting authorities spending over £100m per year must publish 18-month pipeline notices every April of upcoming procurements valued over £2m.</a:t>
            </a:r>
          </a:p>
          <a:p>
            <a:pPr algn="l">
              <a:lnSpc>
                <a:spcPts val="2250"/>
              </a:lnSpc>
            </a:pPr>
            <a:r>
              <a:rPr lang="en-US" sz="900" spc="3">
                <a:solidFill>
                  <a:srgbClr val="313435"/>
                </a:solidFill>
                <a:latin typeface="IBM Plex Sans Bold Italics"/>
              </a:rPr>
              <a:t>Transparency notices: </a:t>
            </a:r>
            <a:r>
              <a:rPr lang="en-US" sz="900" spc="3">
                <a:solidFill>
                  <a:srgbClr val="313435"/>
                </a:solidFill>
                <a:latin typeface="IBM Plex Sans"/>
              </a:rPr>
              <a:t>Authorities must publish</a:t>
            </a:r>
          </a:p>
          <a:p>
            <a:pPr algn="l">
              <a:lnSpc>
                <a:spcPts val="450"/>
              </a:lnSpc>
            </a:pPr>
            <a:r>
              <a:rPr lang="en-US" sz="900" spc="3">
                <a:solidFill>
                  <a:srgbClr val="313435"/>
                </a:solidFill>
                <a:latin typeface="IBM Plex Sans"/>
              </a:rPr>
              <a:t>more detailed information at key points, including</a:t>
            </a:r>
          </a:p>
          <a:p>
            <a:pPr algn="l">
              <a:lnSpc>
                <a:spcPts val="2149"/>
              </a:lnSpc>
            </a:pPr>
            <a:r>
              <a:rPr lang="en-US" sz="900" spc="3">
                <a:solidFill>
                  <a:srgbClr val="313435"/>
                </a:solidFill>
                <a:latin typeface="IBM Plex Sans"/>
              </a:rPr>
              <a:t>tender notices, contract details notices, contract</a:t>
            </a:r>
          </a:p>
          <a:p>
            <a:pPr algn="l">
              <a:lnSpc>
                <a:spcPts val="450"/>
              </a:lnSpc>
            </a:pPr>
            <a:r>
              <a:rPr lang="en-US" sz="900" spc="3">
                <a:solidFill>
                  <a:srgbClr val="313435"/>
                </a:solidFill>
                <a:latin typeface="IBM Plex Sans"/>
              </a:rPr>
              <a:t>change notices, and contract termination notices.</a:t>
            </a:r>
          </a:p>
          <a:p>
            <a:pPr algn="l">
              <a:lnSpc>
                <a:spcPts val="2250"/>
              </a:lnSpc>
            </a:pPr>
            <a:r>
              <a:rPr lang="en-US" sz="900" spc="3">
                <a:solidFill>
                  <a:srgbClr val="313435"/>
                </a:solidFill>
                <a:latin typeface="IBM Plex Sans Bold Italics"/>
              </a:rPr>
              <a:t>Key Performance Indicators:</a:t>
            </a:r>
            <a:r>
              <a:rPr lang="en-US" sz="900" spc="3">
                <a:solidFill>
                  <a:srgbClr val="313435"/>
                </a:solidFill>
                <a:latin typeface="IBM Plex Sans"/>
              </a:rPr>
              <a:t> Authorities must set</a:t>
            </a:r>
          </a:p>
          <a:p>
            <a:pPr algn="l">
              <a:lnSpc>
                <a:spcPts val="450"/>
              </a:lnSpc>
            </a:pPr>
            <a:r>
              <a:rPr lang="en-US" sz="900" spc="3">
                <a:solidFill>
                  <a:srgbClr val="313435"/>
                </a:solidFill>
                <a:latin typeface="IBM Plex Sans"/>
              </a:rPr>
              <a:t>and report on KPIs for contracts over £5m.</a:t>
            </a:r>
          </a:p>
        </p:txBody>
      </p:sp>
      <p:sp>
        <p:nvSpPr>
          <p:cNvPr id="17" name="TextBox 17"/>
          <p:cNvSpPr txBox="1"/>
          <p:nvPr/>
        </p:nvSpPr>
        <p:spPr>
          <a:xfrm>
            <a:off x="3972001" y="2220916"/>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18" name="TextBox 18"/>
          <p:cNvSpPr txBox="1"/>
          <p:nvPr/>
        </p:nvSpPr>
        <p:spPr>
          <a:xfrm>
            <a:off x="3972001" y="2963751"/>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19" name="TextBox 19"/>
          <p:cNvSpPr txBox="1"/>
          <p:nvPr/>
        </p:nvSpPr>
        <p:spPr>
          <a:xfrm>
            <a:off x="3925352" y="3505952"/>
            <a:ext cx="2858014" cy="731368"/>
          </a:xfrm>
          <a:prstGeom prst="rect">
            <a:avLst/>
          </a:prstGeom>
        </p:spPr>
        <p:txBody>
          <a:bodyPr lIns="0" tIns="0" rIns="0" bIns="0" rtlCol="0" anchor="t">
            <a:spAutoFit/>
          </a:bodyPr>
          <a:lstStyle/>
          <a:p>
            <a:pPr algn="l">
              <a:lnSpc>
                <a:spcPts val="2250"/>
              </a:lnSpc>
            </a:pPr>
            <a:r>
              <a:rPr lang="en-US" sz="900" spc="3" dirty="0">
                <a:solidFill>
                  <a:srgbClr val="313435"/>
                </a:solidFill>
                <a:latin typeface="IBM Plex Sans"/>
              </a:rPr>
              <a:t>SMEs should monitor these notices closely to identify </a:t>
            </a:r>
          </a:p>
          <a:p>
            <a:pPr algn="l">
              <a:lnSpc>
                <a:spcPts val="450"/>
              </a:lnSpc>
            </a:pPr>
            <a:r>
              <a:rPr lang="en-US" sz="900" spc="4" dirty="0">
                <a:solidFill>
                  <a:srgbClr val="313435"/>
                </a:solidFill>
                <a:latin typeface="IBM Plex Sans"/>
              </a:rPr>
              <a:t>opportunities and gain market intelligence. The </a:t>
            </a:r>
          </a:p>
          <a:p>
            <a:pPr algn="l">
              <a:lnSpc>
                <a:spcPts val="2149"/>
              </a:lnSpc>
            </a:pPr>
            <a:r>
              <a:rPr lang="en-US" sz="900" spc="4" dirty="0">
                <a:solidFill>
                  <a:srgbClr val="313435"/>
                </a:solidFill>
                <a:latin typeface="IBM Plex Sans"/>
              </a:rPr>
              <a:t>additional information will help businesses plan their </a:t>
            </a:r>
          </a:p>
          <a:p>
            <a:pPr algn="l">
              <a:lnSpc>
                <a:spcPts val="450"/>
              </a:lnSpc>
            </a:pPr>
            <a:r>
              <a:rPr lang="en-US" sz="900" spc="3" dirty="0">
                <a:solidFill>
                  <a:srgbClr val="313435"/>
                </a:solidFill>
                <a:latin typeface="IBM Plex Sans"/>
              </a:rPr>
              <a:t>bidding.</a:t>
            </a:r>
          </a:p>
        </p:txBody>
      </p:sp>
      <p:sp>
        <p:nvSpPr>
          <p:cNvPr id="20" name="TextBox 20"/>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21" name="TextBox 21"/>
          <p:cNvSpPr txBox="1"/>
          <p:nvPr/>
        </p:nvSpPr>
        <p:spPr>
          <a:xfrm>
            <a:off x="7332002" y="1573330"/>
            <a:ext cx="5351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a:t>
            </a:r>
          </a:p>
        </p:txBody>
      </p:sp>
      <p:sp>
        <p:nvSpPr>
          <p:cNvPr id="22" name="TextBox 22"/>
          <p:cNvSpPr txBox="1"/>
          <p:nvPr/>
        </p:nvSpPr>
        <p:spPr>
          <a:xfrm>
            <a:off x="7512025" y="1573330"/>
            <a:ext cx="2786644" cy="443247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Italics"/>
              </a:rPr>
              <a:t>Open frameworks: </a:t>
            </a:r>
            <a:r>
              <a:rPr lang="en-US" sz="900" spc="3">
                <a:solidFill>
                  <a:srgbClr val="313435"/>
                </a:solidFill>
                <a:latin typeface="IBM Plex Sans"/>
              </a:rPr>
              <a:t>A new type of framework that contracting authorities must re-open to new suppliers at least once within period of first 3 years, and then again within 5 years. This provides more frequent opportunities for businesses to join long- term frameworks. Maximum duration of an open framework is 8 years and existing providers can be awarded onto the next framework in the scheme by reference to their previous submission, which significantly reduces resources needed to prepare a new compliant tender submission.</a:t>
            </a:r>
          </a:p>
          <a:p>
            <a:pPr algn="l">
              <a:lnSpc>
                <a:spcPts val="2250"/>
              </a:lnSpc>
            </a:pPr>
            <a:r>
              <a:rPr lang="en-US" sz="900" spc="3">
                <a:solidFill>
                  <a:srgbClr val="313435"/>
                </a:solidFill>
                <a:latin typeface="IBM Plex Sans Bold Italics"/>
              </a:rPr>
              <a:t>Longer frameworks: </a:t>
            </a:r>
            <a:r>
              <a:rPr lang="en-US" sz="900" spc="3">
                <a:solidFill>
                  <a:srgbClr val="313435"/>
                </a:solidFill>
                <a:latin typeface="IBM Plex Sans"/>
              </a:rPr>
              <a:t>The maximum duration of</a:t>
            </a:r>
          </a:p>
          <a:p>
            <a:pPr algn="l">
              <a:lnSpc>
                <a:spcPts val="450"/>
              </a:lnSpc>
            </a:pPr>
            <a:r>
              <a:rPr lang="en-US" sz="900" spc="3">
                <a:solidFill>
                  <a:srgbClr val="313435"/>
                </a:solidFill>
                <a:latin typeface="IBM Plex Sans"/>
              </a:rPr>
              <a:t>frameworks is extended to 4 years (8 years for</a:t>
            </a:r>
          </a:p>
          <a:p>
            <a:pPr algn="l">
              <a:lnSpc>
                <a:spcPts val="2149"/>
              </a:lnSpc>
            </a:pPr>
            <a:r>
              <a:rPr lang="en-US" sz="900" spc="3">
                <a:solidFill>
                  <a:srgbClr val="313435"/>
                </a:solidFill>
                <a:latin typeface="IBM Plex Sans"/>
              </a:rPr>
              <a:t>defence/security and utilities).</a:t>
            </a:r>
          </a:p>
          <a:p>
            <a:pPr algn="l">
              <a:lnSpc>
                <a:spcPts val="1751"/>
              </a:lnSpc>
            </a:pPr>
            <a:r>
              <a:rPr lang="en-US" sz="900" spc="3">
                <a:solidFill>
                  <a:srgbClr val="313435"/>
                </a:solidFill>
                <a:latin typeface="IBM Plex Sans Bold Italics"/>
              </a:rPr>
              <a:t>Dynamic markets (DM): </a:t>
            </a:r>
            <a:r>
              <a:rPr lang="en-US" sz="900" spc="3">
                <a:solidFill>
                  <a:srgbClr val="313435"/>
                </a:solidFill>
                <a:latin typeface="IBM Plex Sans"/>
              </a:rPr>
              <a:t>Replacing DPSs, suppliers</a:t>
            </a:r>
          </a:p>
          <a:p>
            <a:pPr algn="l">
              <a:lnSpc>
                <a:spcPts val="847"/>
              </a:lnSpc>
            </a:pPr>
            <a:r>
              <a:rPr lang="en-US" sz="900" spc="3">
                <a:solidFill>
                  <a:srgbClr val="313435"/>
                </a:solidFill>
                <a:latin typeface="IBM Plex Sans"/>
              </a:rPr>
              <a:t>can apply to join at any time, but authorities must</a:t>
            </a:r>
          </a:p>
          <a:p>
            <a:pPr algn="l">
              <a:lnSpc>
                <a:spcPts val="1751"/>
              </a:lnSpc>
            </a:pPr>
            <a:r>
              <a:rPr lang="en-US" sz="900" spc="3">
                <a:solidFill>
                  <a:srgbClr val="313435"/>
                </a:solidFill>
                <a:latin typeface="IBM Plex Sans"/>
              </a:rPr>
              <a:t>consider applications before awarding contracts.</a:t>
            </a:r>
          </a:p>
          <a:p>
            <a:pPr algn="l">
              <a:lnSpc>
                <a:spcPts val="847"/>
              </a:lnSpc>
            </a:pPr>
            <a:r>
              <a:rPr lang="en-US" sz="900" spc="3">
                <a:solidFill>
                  <a:srgbClr val="313435"/>
                </a:solidFill>
                <a:latin typeface="IBM Plex Sans"/>
              </a:rPr>
              <a:t>Unlike DPS, under DM Contracting Authorities must</a:t>
            </a:r>
          </a:p>
          <a:p>
            <a:pPr algn="l">
              <a:lnSpc>
                <a:spcPts val="1751"/>
              </a:lnSpc>
            </a:pPr>
            <a:r>
              <a:rPr lang="en-US" sz="900" spc="3">
                <a:solidFill>
                  <a:srgbClr val="313435"/>
                </a:solidFill>
                <a:latin typeface="IBM Plex Sans"/>
              </a:rPr>
              <a:t>publish tender notice when running a competition.</a:t>
            </a:r>
          </a:p>
          <a:p>
            <a:pPr algn="l">
              <a:lnSpc>
                <a:spcPts val="847"/>
              </a:lnSpc>
            </a:pPr>
            <a:r>
              <a:rPr lang="en-US" sz="900" spc="3">
                <a:solidFill>
                  <a:srgbClr val="313435"/>
                </a:solidFill>
                <a:latin typeface="IBM Plex Sans"/>
              </a:rPr>
              <a:t>This means that suppliers can now decide whether</a:t>
            </a:r>
          </a:p>
          <a:p>
            <a:pPr algn="l">
              <a:lnSpc>
                <a:spcPts val="1751"/>
              </a:lnSpc>
            </a:pPr>
            <a:r>
              <a:rPr lang="en-US" sz="900" spc="3">
                <a:solidFill>
                  <a:srgbClr val="313435"/>
                </a:solidFill>
                <a:latin typeface="IBM Plex Sans"/>
              </a:rPr>
              <a:t>to apply for membership in a DM, based on the</a:t>
            </a:r>
          </a:p>
          <a:p>
            <a:pPr algn="l">
              <a:lnSpc>
                <a:spcPts val="847"/>
              </a:lnSpc>
            </a:pPr>
            <a:r>
              <a:rPr lang="en-US" sz="900" spc="3">
                <a:solidFill>
                  <a:srgbClr val="313435"/>
                </a:solidFill>
                <a:latin typeface="IBM Plex Sans"/>
              </a:rPr>
              <a:t>live opportunities advertised under DM on Central</a:t>
            </a:r>
          </a:p>
          <a:p>
            <a:pPr algn="l">
              <a:lnSpc>
                <a:spcPts val="1751"/>
              </a:lnSpc>
            </a:pPr>
            <a:r>
              <a:rPr lang="en-US" sz="900" spc="3">
                <a:solidFill>
                  <a:srgbClr val="313435"/>
                </a:solidFill>
                <a:latin typeface="IBM Plex Sans"/>
              </a:rPr>
              <a:t>Digital Platform. Contracting Authorities need</a:t>
            </a:r>
          </a:p>
          <a:p>
            <a:pPr algn="l">
              <a:lnSpc>
                <a:spcPts val="847"/>
              </a:lnSpc>
            </a:pPr>
            <a:r>
              <a:rPr lang="en-US" sz="900" spc="3">
                <a:solidFill>
                  <a:srgbClr val="313435"/>
                </a:solidFill>
                <a:latin typeface="IBM Plex Sans"/>
              </a:rPr>
              <a:t>to consider applications for membership in a</a:t>
            </a:r>
          </a:p>
          <a:p>
            <a:pPr algn="l">
              <a:lnSpc>
                <a:spcPts val="1751"/>
              </a:lnSpc>
            </a:pPr>
            <a:r>
              <a:rPr lang="en-US" sz="900" spc="3">
                <a:solidFill>
                  <a:srgbClr val="313435"/>
                </a:solidFill>
                <a:latin typeface="IBM Plex Sans"/>
              </a:rPr>
              <a:t>reasonable time to give new providers opportunity to</a:t>
            </a:r>
          </a:p>
          <a:p>
            <a:pPr algn="l">
              <a:lnSpc>
                <a:spcPts val="847"/>
              </a:lnSpc>
            </a:pPr>
            <a:r>
              <a:rPr lang="en-US" sz="900" spc="3">
                <a:solidFill>
                  <a:srgbClr val="313435"/>
                </a:solidFill>
                <a:latin typeface="IBM Plex Sans"/>
              </a:rPr>
              <a:t>participate in ongoing and live competitions.</a:t>
            </a:r>
          </a:p>
        </p:txBody>
      </p:sp>
      <p:sp>
        <p:nvSpPr>
          <p:cNvPr id="23" name="TextBox 23"/>
          <p:cNvSpPr txBox="1"/>
          <p:nvPr/>
        </p:nvSpPr>
        <p:spPr>
          <a:xfrm>
            <a:off x="7332002" y="3376260"/>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24" name="TextBox 24"/>
          <p:cNvSpPr txBox="1"/>
          <p:nvPr/>
        </p:nvSpPr>
        <p:spPr>
          <a:xfrm>
            <a:off x="7332002" y="4001662"/>
            <a:ext cx="53511" cy="188595"/>
          </a:xfrm>
          <a:prstGeom prst="rect">
            <a:avLst/>
          </a:prstGeom>
        </p:spPr>
        <p:txBody>
          <a:bodyPr lIns="0" tIns="0" rIns="0" bIns="0" rtlCol="0" anchor="t">
            <a:spAutoFit/>
          </a:bodyPr>
          <a:lstStyle/>
          <a:p>
            <a:pPr algn="l">
              <a:lnSpc>
                <a:spcPts val="1751"/>
              </a:lnSpc>
            </a:pPr>
            <a:r>
              <a:rPr lang="en-US" sz="900" spc="3">
                <a:solidFill>
                  <a:srgbClr val="543996"/>
                </a:solidFill>
                <a:latin typeface="IBM Plex Sans Bold"/>
              </a:rPr>
              <a:t>•</a:t>
            </a:r>
          </a:p>
        </p:txBody>
      </p:sp>
      <p:sp>
        <p:nvSpPr>
          <p:cNvPr id="25" name="TextBox 25"/>
          <p:cNvSpPr txBox="1"/>
          <p:nvPr/>
        </p:nvSpPr>
        <p:spPr>
          <a:xfrm>
            <a:off x="7332002" y="6202605"/>
            <a:ext cx="2866806" cy="566318"/>
          </a:xfrm>
          <a:prstGeom prst="rect">
            <a:avLst/>
          </a:prstGeom>
        </p:spPr>
        <p:txBody>
          <a:bodyPr lIns="0" tIns="0" rIns="0" bIns="0" rtlCol="0" anchor="t">
            <a:spAutoFit/>
          </a:bodyPr>
          <a:lstStyle/>
          <a:p>
            <a:pPr algn="l">
              <a:lnSpc>
                <a:spcPts val="2250"/>
              </a:lnSpc>
            </a:pPr>
            <a:r>
              <a:rPr lang="en-US" sz="900" spc="3" dirty="0">
                <a:solidFill>
                  <a:srgbClr val="313435"/>
                </a:solidFill>
                <a:latin typeface="IBM Plex Sans"/>
              </a:rPr>
              <a:t>SMEs should take advantage of more opportunities to </a:t>
            </a:r>
          </a:p>
          <a:p>
            <a:pPr algn="l">
              <a:lnSpc>
                <a:spcPts val="450"/>
              </a:lnSpc>
            </a:pPr>
            <a:r>
              <a:rPr lang="en-US" sz="900" spc="3" dirty="0">
                <a:solidFill>
                  <a:srgbClr val="313435"/>
                </a:solidFill>
                <a:latin typeface="IBM Plex Sans"/>
              </a:rPr>
              <a:t>join frameworks and dynamic markets, as they are a </a:t>
            </a:r>
          </a:p>
          <a:p>
            <a:pPr algn="l">
              <a:lnSpc>
                <a:spcPts val="2149"/>
              </a:lnSpc>
            </a:pPr>
            <a:r>
              <a:rPr lang="en-US" sz="900" spc="3" dirty="0">
                <a:solidFill>
                  <a:srgbClr val="313435"/>
                </a:solidFill>
                <a:latin typeface="IBM Plex Sans"/>
              </a:rPr>
              <a:t>common route to market.</a:t>
            </a:r>
          </a:p>
        </p:txBody>
      </p:sp>
      <p:sp>
        <p:nvSpPr>
          <p:cNvPr id="26" name="TextBox 26"/>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03</a:t>
            </a: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5509079" y="3604746"/>
            <a:ext cx="5182924" cy="3955256"/>
            <a:chOff x="0" y="0"/>
            <a:chExt cx="6910565" cy="5273675"/>
          </a:xfrm>
        </p:grpSpPr>
        <p:sp>
          <p:nvSpPr>
            <p:cNvPr id="5" name="Freeform 5"/>
            <p:cNvSpPr/>
            <p:nvPr/>
          </p:nvSpPr>
          <p:spPr>
            <a:xfrm>
              <a:off x="0" y="0"/>
              <a:ext cx="6910578" cy="5273675"/>
            </a:xfrm>
            <a:custGeom>
              <a:avLst/>
              <a:gdLst/>
              <a:ahLst/>
              <a:cxnLst/>
              <a:rect l="l" t="t" r="r" b="b"/>
              <a:pathLst>
                <a:path w="6910578" h="5273675">
                  <a:moveTo>
                    <a:pt x="3197606" y="0"/>
                  </a:moveTo>
                  <a:cubicBezTo>
                    <a:pt x="1392682" y="239395"/>
                    <a:pt x="0" y="1784477"/>
                    <a:pt x="0" y="3654679"/>
                  </a:cubicBezTo>
                  <a:cubicBezTo>
                    <a:pt x="0" y="4235450"/>
                    <a:pt x="134366" y="4784979"/>
                    <a:pt x="373507" y="5273675"/>
                  </a:cubicBezTo>
                  <a:lnTo>
                    <a:pt x="6910578" y="5273675"/>
                  </a:lnTo>
                  <a:lnTo>
                    <a:pt x="6910578" y="1864106"/>
                  </a:lnTo>
                  <a:cubicBezTo>
                    <a:pt x="6356350" y="868426"/>
                    <a:pt x="5353939" y="156210"/>
                    <a:pt x="4176268" y="0"/>
                  </a:cubicBezTo>
                  <a:close/>
                </a:path>
              </a:pathLst>
            </a:custGeom>
            <a:blipFill>
              <a:blip r:embed="rId2"/>
              <a:stretch>
                <a:fillRect l="-249" r="-261" b="-324"/>
              </a:stretch>
            </a:blipFill>
          </p:spPr>
          <p:txBody>
            <a:bodyPr/>
            <a:lstStyle/>
            <a:p>
              <a:endParaRPr lang="en-GB"/>
            </a:p>
          </p:txBody>
        </p:sp>
      </p:grpSp>
      <p:sp>
        <p:nvSpPr>
          <p:cNvPr id="6" name="Freeform 6"/>
          <p:cNvSpPr/>
          <p:nvPr/>
        </p:nvSpPr>
        <p:spPr>
          <a:xfrm>
            <a:off x="-63503" y="3471024"/>
            <a:ext cx="10819000" cy="4152481"/>
          </a:xfrm>
          <a:custGeom>
            <a:avLst/>
            <a:gdLst/>
            <a:ahLst/>
            <a:cxnLst/>
            <a:rect l="l" t="t" r="r" b="b"/>
            <a:pathLst>
              <a:path w="10819000" h="4152481">
                <a:moveTo>
                  <a:pt x="0" y="0"/>
                </a:moveTo>
                <a:lnTo>
                  <a:pt x="10819000" y="0"/>
                </a:lnTo>
                <a:lnTo>
                  <a:pt x="10819000" y="4152481"/>
                </a:lnTo>
                <a:lnTo>
                  <a:pt x="0" y="4152481"/>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612000" y="450761"/>
            <a:ext cx="3167358" cy="1032424"/>
          </a:xfrm>
          <a:prstGeom prst="rect">
            <a:avLst/>
          </a:prstGeom>
        </p:spPr>
        <p:txBody>
          <a:bodyPr lIns="0" tIns="0" rIns="0" bIns="0" rtlCol="0" anchor="t">
            <a:spAutoFit/>
          </a:bodyPr>
          <a:lstStyle/>
          <a:p>
            <a:pPr algn="l">
              <a:lnSpc>
                <a:spcPts val="2600"/>
              </a:lnSpc>
            </a:pPr>
            <a:r>
              <a:rPr lang="en-US" sz="2200" spc="8">
                <a:solidFill>
                  <a:srgbClr val="543996"/>
                </a:solidFill>
                <a:latin typeface="IBM Plex Sans Bold"/>
              </a:rPr>
              <a:t>Key Changes Summary </a:t>
            </a:r>
            <a:r>
              <a:rPr lang="en-US" sz="2200" spc="8">
                <a:solidFill>
                  <a:srgbClr val="543996"/>
                </a:solidFill>
                <a:latin typeface="IBM Plex Sans Italics"/>
              </a:rPr>
              <a:t>continued</a:t>
            </a:r>
          </a:p>
          <a:p>
            <a:pPr algn="l">
              <a:lnSpc>
                <a:spcPts val="1470"/>
              </a:lnSpc>
            </a:pPr>
            <a:r>
              <a:rPr lang="en-US" sz="1050" spc="10">
                <a:solidFill>
                  <a:srgbClr val="543996"/>
                </a:solidFill>
                <a:latin typeface="IBM Plex Sans"/>
              </a:rPr>
              <a:t>4.Central digital platform:</a:t>
            </a:r>
          </a:p>
        </p:txBody>
      </p:sp>
      <p:sp>
        <p:nvSpPr>
          <p:cNvPr id="8" name="TextBox 8"/>
          <p:cNvSpPr txBox="1"/>
          <p:nvPr/>
        </p:nvSpPr>
        <p:spPr>
          <a:xfrm>
            <a:off x="3972001" y="1290304"/>
            <a:ext cx="881024"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a:rPr>
              <a:t>5.Challenges:</a:t>
            </a:r>
          </a:p>
        </p:txBody>
      </p:sp>
      <p:sp>
        <p:nvSpPr>
          <p:cNvPr id="9" name="TextBox 9"/>
          <p:cNvSpPr txBox="1"/>
          <p:nvPr/>
        </p:nvSpPr>
        <p:spPr>
          <a:xfrm>
            <a:off x="7332002" y="1290304"/>
            <a:ext cx="2274789" cy="181927"/>
          </a:xfrm>
          <a:prstGeom prst="rect">
            <a:avLst/>
          </a:prstGeom>
        </p:spPr>
        <p:txBody>
          <a:bodyPr lIns="0" tIns="0" rIns="0" bIns="0" rtlCol="0" anchor="t">
            <a:spAutoFit/>
          </a:bodyPr>
          <a:lstStyle/>
          <a:p>
            <a:pPr algn="l">
              <a:lnSpc>
                <a:spcPts val="1470"/>
              </a:lnSpc>
            </a:pPr>
            <a:r>
              <a:rPr lang="en-US" sz="1050" spc="10">
                <a:solidFill>
                  <a:srgbClr val="543996"/>
                </a:solidFill>
                <a:latin typeface="IBM Plex Sans"/>
              </a:rPr>
              <a:t>6.Setting conditions of participation</a:t>
            </a:r>
          </a:p>
        </p:txBody>
      </p:sp>
      <p:sp>
        <p:nvSpPr>
          <p:cNvPr id="10" name="TextBox 10"/>
          <p:cNvSpPr txBox="1"/>
          <p:nvPr/>
        </p:nvSpPr>
        <p:spPr>
          <a:xfrm>
            <a:off x="612000" y="1573330"/>
            <a:ext cx="5351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a:t>
            </a:r>
          </a:p>
        </p:txBody>
      </p:sp>
      <p:sp>
        <p:nvSpPr>
          <p:cNvPr id="11" name="TextBox 11"/>
          <p:cNvSpPr txBox="1"/>
          <p:nvPr/>
        </p:nvSpPr>
        <p:spPr>
          <a:xfrm>
            <a:off x="792023" y="1573330"/>
            <a:ext cx="2802703" cy="2121789"/>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Italics"/>
              </a:rPr>
              <a:t>Find-a-Tender service: </a:t>
            </a:r>
            <a:r>
              <a:rPr lang="en-US" sz="900" spc="3">
                <a:solidFill>
                  <a:srgbClr val="313435"/>
                </a:solidFill>
                <a:latin typeface="IBM Plex Sans"/>
              </a:rPr>
              <a:t>Will expand to cover more notices below the current high-value thresholds. Free to access.</a:t>
            </a:r>
          </a:p>
          <a:p>
            <a:pPr algn="l">
              <a:lnSpc>
                <a:spcPts val="2250"/>
              </a:lnSpc>
            </a:pPr>
            <a:r>
              <a:rPr lang="en-US" sz="900" spc="3">
                <a:solidFill>
                  <a:srgbClr val="313435"/>
                </a:solidFill>
                <a:latin typeface="IBM Plex Sans Bold Italics"/>
              </a:rPr>
              <a:t>Contracting authority and supplier registration:</a:t>
            </a:r>
          </a:p>
          <a:p>
            <a:pPr algn="l">
              <a:lnSpc>
                <a:spcPts val="450"/>
              </a:lnSpc>
            </a:pPr>
            <a:r>
              <a:rPr lang="en-US" sz="900" spc="3">
                <a:solidFill>
                  <a:srgbClr val="313435"/>
                </a:solidFill>
                <a:latin typeface="IBM Plex Sans"/>
              </a:rPr>
              <a:t>Authorities and suppliers must register on the</a:t>
            </a:r>
          </a:p>
          <a:p>
            <a:pPr algn="l">
              <a:lnSpc>
                <a:spcPts val="2149"/>
              </a:lnSpc>
            </a:pPr>
            <a:r>
              <a:rPr lang="en-US" sz="900" spc="3">
                <a:solidFill>
                  <a:srgbClr val="313435"/>
                </a:solidFill>
                <a:latin typeface="IBM Plex Sans"/>
              </a:rPr>
              <a:t>central platform. Registered suppliers can reuse their</a:t>
            </a:r>
          </a:p>
          <a:p>
            <a:pPr algn="l">
              <a:lnSpc>
                <a:spcPts val="450"/>
              </a:lnSpc>
            </a:pPr>
            <a:r>
              <a:rPr lang="en-US" sz="900" spc="3">
                <a:solidFill>
                  <a:srgbClr val="313435"/>
                </a:solidFill>
                <a:latin typeface="IBM Plex Sans"/>
              </a:rPr>
              <a:t>data across different procurements. The data needs</a:t>
            </a:r>
          </a:p>
          <a:p>
            <a:pPr algn="l">
              <a:lnSpc>
                <a:spcPts val="2149"/>
              </a:lnSpc>
            </a:pPr>
            <a:r>
              <a:rPr lang="en-US" sz="900" spc="3">
                <a:solidFill>
                  <a:srgbClr val="313435"/>
                </a:solidFill>
                <a:latin typeface="IBM Plex Sans"/>
              </a:rPr>
              <a:t>to be provided once, which prevents duplication.</a:t>
            </a:r>
          </a:p>
          <a:p>
            <a:pPr algn="l">
              <a:lnSpc>
                <a:spcPts val="1751"/>
              </a:lnSpc>
            </a:pPr>
            <a:r>
              <a:rPr lang="en-US" sz="900" spc="3">
                <a:solidFill>
                  <a:srgbClr val="313435"/>
                </a:solidFill>
                <a:latin typeface="IBM Plex Sans Bold Italics"/>
              </a:rPr>
              <a:t>Debarment list:</a:t>
            </a:r>
            <a:r>
              <a:rPr lang="en-US" sz="900" spc="3">
                <a:solidFill>
                  <a:srgbClr val="313435"/>
                </a:solidFill>
                <a:latin typeface="IBM Plex Sans"/>
              </a:rPr>
              <a:t> A centrally managed list of suppliers</a:t>
            </a:r>
          </a:p>
          <a:p>
            <a:pPr algn="l">
              <a:lnSpc>
                <a:spcPts val="847"/>
              </a:lnSpc>
            </a:pPr>
            <a:r>
              <a:rPr lang="en-US" sz="900" spc="3">
                <a:solidFill>
                  <a:srgbClr val="313435"/>
                </a:solidFill>
                <a:latin typeface="IBM Plex Sans"/>
              </a:rPr>
              <a:t>who met grounds for mandatory and discretionary</a:t>
            </a:r>
          </a:p>
          <a:p>
            <a:pPr algn="l">
              <a:lnSpc>
                <a:spcPts val="1751"/>
              </a:lnSpc>
            </a:pPr>
            <a:r>
              <a:rPr lang="en-US" sz="900" spc="3">
                <a:solidFill>
                  <a:srgbClr val="313435"/>
                </a:solidFill>
                <a:latin typeface="IBM Plex Sans"/>
              </a:rPr>
              <a:t>exclusions, also known as “excluded” and</a:t>
            </a:r>
          </a:p>
          <a:p>
            <a:pPr algn="l">
              <a:lnSpc>
                <a:spcPts val="847"/>
              </a:lnSpc>
            </a:pPr>
            <a:r>
              <a:rPr lang="en-US" sz="900" spc="3">
                <a:solidFill>
                  <a:srgbClr val="313435"/>
                </a:solidFill>
                <a:latin typeface="IBM Plex Sans"/>
              </a:rPr>
              <a:t>“excludable” suppliers”.</a:t>
            </a:r>
          </a:p>
        </p:txBody>
      </p:sp>
      <p:sp>
        <p:nvSpPr>
          <p:cNvPr id="12" name="TextBox 12"/>
          <p:cNvSpPr txBox="1"/>
          <p:nvPr/>
        </p:nvSpPr>
        <p:spPr>
          <a:xfrm>
            <a:off x="612000" y="2055866"/>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13" name="TextBox 13"/>
          <p:cNvSpPr txBox="1"/>
          <p:nvPr/>
        </p:nvSpPr>
        <p:spPr>
          <a:xfrm>
            <a:off x="612000" y="3011376"/>
            <a:ext cx="53511" cy="188595"/>
          </a:xfrm>
          <a:prstGeom prst="rect">
            <a:avLst/>
          </a:prstGeom>
        </p:spPr>
        <p:txBody>
          <a:bodyPr lIns="0" tIns="0" rIns="0" bIns="0" rtlCol="0" anchor="t">
            <a:spAutoFit/>
          </a:bodyPr>
          <a:lstStyle/>
          <a:p>
            <a:pPr algn="l">
              <a:lnSpc>
                <a:spcPts val="1751"/>
              </a:lnSpc>
            </a:pPr>
            <a:r>
              <a:rPr lang="en-US" sz="900" spc="3">
                <a:solidFill>
                  <a:srgbClr val="543996"/>
                </a:solidFill>
                <a:latin typeface="IBM Plex Sans Bold"/>
              </a:rPr>
              <a:t>•</a:t>
            </a:r>
          </a:p>
        </p:txBody>
      </p:sp>
      <p:sp>
        <p:nvSpPr>
          <p:cNvPr id="14" name="TextBox 14"/>
          <p:cNvSpPr txBox="1"/>
          <p:nvPr/>
        </p:nvSpPr>
        <p:spPr>
          <a:xfrm>
            <a:off x="612000" y="4020060"/>
            <a:ext cx="2995841" cy="1639252"/>
          </a:xfrm>
          <a:prstGeom prst="rect">
            <a:avLst/>
          </a:prstGeom>
        </p:spPr>
        <p:txBody>
          <a:bodyPr lIns="0" tIns="0" rIns="0" bIns="0" rtlCol="0" anchor="t">
            <a:spAutoFit/>
          </a:bodyPr>
          <a:lstStyle/>
          <a:p>
            <a:pPr algn="just">
              <a:lnSpc>
                <a:spcPts val="2250"/>
              </a:lnSpc>
            </a:pPr>
            <a:r>
              <a:rPr lang="en-US" sz="900" spc="3" dirty="0">
                <a:solidFill>
                  <a:srgbClr val="313435"/>
                </a:solidFill>
                <a:latin typeface="IBM Plex Sans"/>
              </a:rPr>
              <a:t>SMEs should register early on the new platform, </a:t>
            </a:r>
          </a:p>
          <a:p>
            <a:pPr algn="just">
              <a:lnSpc>
                <a:spcPts val="450"/>
              </a:lnSpc>
            </a:pPr>
            <a:r>
              <a:rPr lang="en-US" sz="900" spc="3" dirty="0">
                <a:solidFill>
                  <a:srgbClr val="313435"/>
                </a:solidFill>
                <a:latin typeface="IBM Plex Sans"/>
              </a:rPr>
              <a:t>keep their information up to date, and monitor it for </a:t>
            </a:r>
          </a:p>
          <a:p>
            <a:pPr algn="just">
              <a:lnSpc>
                <a:spcPts val="2149"/>
              </a:lnSpc>
            </a:pPr>
            <a:r>
              <a:rPr lang="en-US" sz="900" spc="5" dirty="0">
                <a:solidFill>
                  <a:srgbClr val="313435"/>
                </a:solidFill>
                <a:latin typeface="IBM Plex Sans"/>
              </a:rPr>
              <a:t>opportunities. Ensure any required technical solutions </a:t>
            </a:r>
          </a:p>
          <a:p>
            <a:pPr algn="just">
              <a:lnSpc>
                <a:spcPts val="450"/>
              </a:lnSpc>
            </a:pPr>
            <a:r>
              <a:rPr lang="en-US" sz="900" spc="3" dirty="0">
                <a:solidFill>
                  <a:srgbClr val="313435"/>
                </a:solidFill>
                <a:latin typeface="IBM Plex Sans"/>
              </a:rPr>
              <a:t>are compatible.</a:t>
            </a:r>
          </a:p>
          <a:p>
            <a:pPr algn="just">
              <a:lnSpc>
                <a:spcPts val="2250"/>
              </a:lnSpc>
            </a:pPr>
            <a:r>
              <a:rPr lang="en-US" sz="900" spc="3" dirty="0">
                <a:solidFill>
                  <a:srgbClr val="313435"/>
                </a:solidFill>
                <a:latin typeface="IBM Plex Sans"/>
              </a:rPr>
              <a:t>Central digital platform will be rolled out in phases. </a:t>
            </a:r>
          </a:p>
          <a:p>
            <a:pPr algn="just">
              <a:lnSpc>
                <a:spcPts val="450"/>
              </a:lnSpc>
            </a:pPr>
            <a:r>
              <a:rPr lang="en-US" sz="900" spc="4" dirty="0">
                <a:solidFill>
                  <a:srgbClr val="313435"/>
                </a:solidFill>
                <a:latin typeface="IBM Plex Sans"/>
              </a:rPr>
              <a:t>Some commercial tools/notices like performance </a:t>
            </a:r>
          </a:p>
          <a:p>
            <a:pPr algn="just">
              <a:lnSpc>
                <a:spcPts val="2149"/>
              </a:lnSpc>
            </a:pPr>
            <a:r>
              <a:rPr lang="en-US" sz="900" spc="3" dirty="0">
                <a:solidFill>
                  <a:srgbClr val="313435"/>
                </a:solidFill>
                <a:latin typeface="IBM Plex Sans"/>
              </a:rPr>
              <a:t>assessment notice or payment compliance notice will be </a:t>
            </a:r>
          </a:p>
          <a:p>
            <a:pPr algn="just">
              <a:lnSpc>
                <a:spcPts val="450"/>
              </a:lnSpc>
            </a:pPr>
            <a:r>
              <a:rPr lang="en-US" sz="900" spc="3" dirty="0">
                <a:solidFill>
                  <a:srgbClr val="313435"/>
                </a:solidFill>
                <a:latin typeface="IBM Plex Sans"/>
              </a:rPr>
              <a:t>launched in phase 2 which is estimated to be September </a:t>
            </a:r>
          </a:p>
          <a:p>
            <a:pPr algn="just">
              <a:lnSpc>
                <a:spcPts val="2149"/>
              </a:lnSpc>
            </a:pPr>
            <a:r>
              <a:rPr lang="en-US" sz="900" spc="3" dirty="0">
                <a:solidFill>
                  <a:srgbClr val="313435"/>
                </a:solidFill>
                <a:latin typeface="IBM Plex Sans"/>
              </a:rPr>
              <a:t>2</a:t>
            </a:r>
            <a:r>
              <a:rPr lang="en-US" sz="900" spc="3" dirty="0">
                <a:solidFill>
                  <a:srgbClr val="FFFFFF"/>
                </a:solidFill>
                <a:latin typeface="IBM Plex Sans"/>
              </a:rPr>
              <a:t> </a:t>
            </a:r>
            <a:r>
              <a:rPr lang="en-US" sz="900" spc="3" dirty="0">
                <a:solidFill>
                  <a:srgbClr val="313435"/>
                </a:solidFill>
                <a:latin typeface="IBM Plex Sans"/>
              </a:rPr>
              <a:t>02</a:t>
            </a:r>
            <a:r>
              <a:rPr lang="en-US" sz="900" spc="3" dirty="0">
                <a:solidFill>
                  <a:srgbClr val="FFFFFF"/>
                </a:solidFill>
                <a:latin typeface="IBM Plex Sans"/>
              </a:rPr>
              <a:t> </a:t>
            </a:r>
            <a:r>
              <a:rPr lang="en-US" sz="900" spc="3" dirty="0">
                <a:solidFill>
                  <a:srgbClr val="313435"/>
                </a:solidFill>
                <a:latin typeface="IBM Plex Sans"/>
              </a:rPr>
              <a:t>5.</a:t>
            </a:r>
          </a:p>
        </p:txBody>
      </p:sp>
      <p:sp>
        <p:nvSpPr>
          <p:cNvPr id="15" name="TextBox 15"/>
          <p:cNvSpPr txBox="1"/>
          <p:nvPr/>
        </p:nvSpPr>
        <p:spPr>
          <a:xfrm>
            <a:off x="3972001" y="1573330"/>
            <a:ext cx="53511" cy="140970"/>
          </a:xfrm>
          <a:prstGeom prst="rect">
            <a:avLst/>
          </a:prstGeom>
        </p:spPr>
        <p:txBody>
          <a:bodyPr lIns="0" tIns="0" rIns="0" bIns="0" rtlCol="0" anchor="t">
            <a:spAutoFit/>
          </a:bodyPr>
          <a:lstStyle/>
          <a:p>
            <a:pPr algn="l">
              <a:lnSpc>
                <a:spcPts val="1299"/>
              </a:lnSpc>
            </a:pPr>
            <a:r>
              <a:rPr lang="en-US" sz="900" spc="3">
                <a:solidFill>
                  <a:srgbClr val="543996"/>
                </a:solidFill>
                <a:latin typeface="IBM Plex Sans Bold"/>
              </a:rPr>
              <a:t>•</a:t>
            </a:r>
          </a:p>
        </p:txBody>
      </p:sp>
      <p:sp>
        <p:nvSpPr>
          <p:cNvPr id="16" name="TextBox 16"/>
          <p:cNvSpPr txBox="1"/>
          <p:nvPr/>
        </p:nvSpPr>
        <p:spPr>
          <a:xfrm>
            <a:off x="4152024" y="1573330"/>
            <a:ext cx="2755306" cy="1378953"/>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Bold Italics"/>
              </a:rPr>
              <a:t>Remedies:</a:t>
            </a:r>
            <a:r>
              <a:rPr lang="en-US" sz="900" spc="3">
                <a:solidFill>
                  <a:srgbClr val="313435"/>
                </a:solidFill>
                <a:latin typeface="IBM Plex Sans"/>
              </a:rPr>
              <a:t> The Act expands the grounds and timeframes for suppliers to raise challenges and seek remedies like damages or contract suspension/ termination if authorities breach the rules.</a:t>
            </a:r>
          </a:p>
          <a:p>
            <a:pPr algn="l">
              <a:lnSpc>
                <a:spcPts val="2250"/>
              </a:lnSpc>
            </a:pPr>
            <a:r>
              <a:rPr lang="en-US" sz="900" spc="3">
                <a:solidFill>
                  <a:srgbClr val="313435"/>
                </a:solidFill>
                <a:latin typeface="IBM Plex Sans Bold Italics"/>
              </a:rPr>
              <a:t>Debarment:</a:t>
            </a:r>
            <a:r>
              <a:rPr lang="en-US" sz="900" spc="3">
                <a:solidFill>
                  <a:srgbClr val="313435"/>
                </a:solidFill>
                <a:latin typeface="IBM Plex Sans"/>
              </a:rPr>
              <a:t> Suppliers can be excluded if they have</a:t>
            </a:r>
          </a:p>
          <a:p>
            <a:pPr algn="l">
              <a:lnSpc>
                <a:spcPts val="450"/>
              </a:lnSpc>
            </a:pPr>
            <a:r>
              <a:rPr lang="en-US" sz="900" spc="3">
                <a:solidFill>
                  <a:srgbClr val="313435"/>
                </a:solidFill>
                <a:latin typeface="IBM Plex Sans"/>
              </a:rPr>
              <a:t>relevant convictions or have previously under-</a:t>
            </a:r>
          </a:p>
          <a:p>
            <a:pPr algn="l">
              <a:lnSpc>
                <a:spcPts val="2149"/>
              </a:lnSpc>
            </a:pPr>
            <a:r>
              <a:rPr lang="en-US" sz="900" spc="5">
                <a:solidFill>
                  <a:srgbClr val="313435"/>
                </a:solidFill>
                <a:latin typeface="IBM Plex Sans"/>
              </a:rPr>
              <a:t>performed on public contracts. (Further detail in the</a:t>
            </a:r>
          </a:p>
          <a:p>
            <a:pPr algn="l">
              <a:lnSpc>
                <a:spcPts val="450"/>
              </a:lnSpc>
            </a:pPr>
            <a:r>
              <a:rPr lang="en-US" sz="900" spc="3">
                <a:solidFill>
                  <a:srgbClr val="313435"/>
                </a:solidFill>
                <a:latin typeface="IBM Plex Sans"/>
              </a:rPr>
              <a:t>Supplier Measurement Section)</a:t>
            </a:r>
          </a:p>
        </p:txBody>
      </p:sp>
      <p:sp>
        <p:nvSpPr>
          <p:cNvPr id="17" name="TextBox 17"/>
          <p:cNvSpPr txBox="1"/>
          <p:nvPr/>
        </p:nvSpPr>
        <p:spPr>
          <a:xfrm>
            <a:off x="3972001" y="2220916"/>
            <a:ext cx="53511"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a:t>
            </a:r>
          </a:p>
        </p:txBody>
      </p:sp>
      <p:sp>
        <p:nvSpPr>
          <p:cNvPr id="18" name="TextBox 18"/>
          <p:cNvSpPr txBox="1"/>
          <p:nvPr/>
        </p:nvSpPr>
        <p:spPr>
          <a:xfrm>
            <a:off x="3960509" y="3246310"/>
            <a:ext cx="2770975" cy="731368"/>
          </a:xfrm>
          <a:prstGeom prst="rect">
            <a:avLst/>
          </a:prstGeom>
        </p:spPr>
        <p:txBody>
          <a:bodyPr lIns="0" tIns="0" rIns="0" bIns="0" rtlCol="0" anchor="t">
            <a:spAutoFit/>
          </a:bodyPr>
          <a:lstStyle/>
          <a:p>
            <a:pPr algn="l">
              <a:lnSpc>
                <a:spcPts val="2250"/>
              </a:lnSpc>
            </a:pPr>
            <a:r>
              <a:rPr lang="en-US" sz="900" spc="4" dirty="0">
                <a:solidFill>
                  <a:srgbClr val="313435"/>
                </a:solidFill>
                <a:latin typeface="IBM Plex Sans"/>
              </a:rPr>
              <a:t>SMEs should ensure they understand the rules and </a:t>
            </a:r>
          </a:p>
          <a:p>
            <a:pPr algn="l">
              <a:lnSpc>
                <a:spcPts val="450"/>
              </a:lnSpc>
            </a:pPr>
            <a:r>
              <a:rPr lang="en-US" sz="900" spc="3" dirty="0">
                <a:solidFill>
                  <a:srgbClr val="313435"/>
                </a:solidFill>
                <a:latin typeface="IBM Plex Sans"/>
              </a:rPr>
              <a:t>keep thorough records. Seek legal advice promptly </a:t>
            </a:r>
          </a:p>
          <a:p>
            <a:pPr algn="l">
              <a:lnSpc>
                <a:spcPts val="2149"/>
              </a:lnSpc>
            </a:pPr>
            <a:r>
              <a:rPr lang="en-US" sz="900" spc="3" dirty="0">
                <a:solidFill>
                  <a:srgbClr val="313435"/>
                </a:solidFill>
                <a:latin typeface="IBM Plex Sans"/>
              </a:rPr>
              <a:t>if considering a challenge. Prioritise strong contract </a:t>
            </a:r>
          </a:p>
          <a:p>
            <a:pPr algn="l">
              <a:lnSpc>
                <a:spcPts val="450"/>
              </a:lnSpc>
            </a:pPr>
            <a:r>
              <a:rPr lang="en-US" sz="900" spc="3" dirty="0">
                <a:solidFill>
                  <a:srgbClr val="313435"/>
                </a:solidFill>
                <a:latin typeface="IBM Plex Sans"/>
              </a:rPr>
              <a:t>performance to avoid exclusion. </a:t>
            </a:r>
          </a:p>
        </p:txBody>
      </p:sp>
      <p:sp>
        <p:nvSpPr>
          <p:cNvPr id="19" name="TextBox 19"/>
          <p:cNvSpPr txBox="1"/>
          <p:nvPr/>
        </p:nvSpPr>
        <p:spPr>
          <a:xfrm>
            <a:off x="7332002" y="157333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20" name="TextBox 20"/>
          <p:cNvSpPr txBox="1"/>
          <p:nvPr/>
        </p:nvSpPr>
        <p:spPr>
          <a:xfrm>
            <a:off x="7332002" y="2481215"/>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21" name="TextBox 21"/>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22" name="TextBox 22"/>
          <p:cNvSpPr txBox="1"/>
          <p:nvPr/>
        </p:nvSpPr>
        <p:spPr>
          <a:xfrm>
            <a:off x="7512025" y="1573330"/>
            <a:ext cx="2802588" cy="1544002"/>
          </a:xfrm>
          <a:prstGeom prst="rect">
            <a:avLst/>
          </a:prstGeom>
        </p:spPr>
        <p:txBody>
          <a:bodyPr lIns="0" tIns="0" rIns="0" bIns="0" rtlCol="0" anchor="t">
            <a:spAutoFit/>
          </a:bodyPr>
          <a:lstStyle/>
          <a:p>
            <a:pPr algn="l">
              <a:lnSpc>
                <a:spcPts val="1299"/>
              </a:lnSpc>
            </a:pPr>
            <a:r>
              <a:rPr lang="en-US" sz="900" spc="4" dirty="0">
                <a:solidFill>
                  <a:srgbClr val="313435"/>
                </a:solidFill>
                <a:latin typeface="IBM Plex Sans"/>
              </a:rPr>
              <a:t>Contracting Authorities will have greater flexibility in setting conditions of participation in a given tender opportunity, meaning that conditions will be more relevant and proportionate, avoidance of questions only remotely related to the project.</a:t>
            </a:r>
          </a:p>
          <a:p>
            <a:pPr algn="l">
              <a:lnSpc>
                <a:spcPts val="2250"/>
              </a:lnSpc>
            </a:pPr>
            <a:r>
              <a:rPr lang="en-US" sz="900" spc="3" dirty="0">
                <a:solidFill>
                  <a:srgbClr val="313435"/>
                </a:solidFill>
                <a:latin typeface="IBM Plex Sans"/>
              </a:rPr>
              <a:t>The Act permits wider range of evidence to be</a:t>
            </a:r>
          </a:p>
          <a:p>
            <a:pPr algn="l">
              <a:lnSpc>
                <a:spcPts val="450"/>
              </a:lnSpc>
            </a:pPr>
            <a:r>
              <a:rPr lang="en-US" sz="900" spc="3" dirty="0">
                <a:solidFill>
                  <a:srgbClr val="313435"/>
                </a:solidFill>
                <a:latin typeface="IBM Plex Sans"/>
              </a:rPr>
              <a:t>accepted as means of proof whether conditions of</a:t>
            </a:r>
          </a:p>
          <a:p>
            <a:pPr algn="l">
              <a:lnSpc>
                <a:spcPts val="2149"/>
              </a:lnSpc>
            </a:pPr>
            <a:r>
              <a:rPr lang="en-US" sz="900" spc="4" dirty="0">
                <a:solidFill>
                  <a:srgbClr val="313435"/>
                </a:solidFill>
                <a:latin typeface="IBM Plex Sans"/>
              </a:rPr>
              <a:t>participation are met. This can be beneficial to SMEs</a:t>
            </a:r>
          </a:p>
          <a:p>
            <a:pPr algn="l">
              <a:lnSpc>
                <a:spcPts val="450"/>
              </a:lnSpc>
            </a:pPr>
            <a:r>
              <a:rPr lang="en-US" sz="900" spc="3" dirty="0">
                <a:solidFill>
                  <a:srgbClr val="313435"/>
                </a:solidFill>
                <a:latin typeface="IBM Plex Sans"/>
              </a:rPr>
              <a:t>who may struggle to provide specific evidence.</a:t>
            </a:r>
          </a:p>
        </p:txBody>
      </p:sp>
      <p:sp>
        <p:nvSpPr>
          <p:cNvPr id="23" name="TextBox 23"/>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04</a:t>
            </a: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0" y="4154815"/>
            <a:ext cx="10692003" cy="3405188"/>
            <a:chOff x="0" y="0"/>
            <a:chExt cx="14256004" cy="4540250"/>
          </a:xfrm>
        </p:grpSpPr>
        <p:sp>
          <p:nvSpPr>
            <p:cNvPr id="5" name="Freeform 5"/>
            <p:cNvSpPr/>
            <p:nvPr/>
          </p:nvSpPr>
          <p:spPr>
            <a:xfrm>
              <a:off x="0" y="0"/>
              <a:ext cx="14256004" cy="4540250"/>
            </a:xfrm>
            <a:custGeom>
              <a:avLst/>
              <a:gdLst/>
              <a:ahLst/>
              <a:cxnLst/>
              <a:rect l="l" t="t" r="r" b="b"/>
              <a:pathLst>
                <a:path w="14256004" h="4540250">
                  <a:moveTo>
                    <a:pt x="7248017" y="0"/>
                  </a:moveTo>
                  <a:cubicBezTo>
                    <a:pt x="4599813" y="0"/>
                    <a:pt x="2121408" y="725297"/>
                    <a:pt x="0" y="1988439"/>
                  </a:cubicBezTo>
                  <a:lnTo>
                    <a:pt x="0" y="4540250"/>
                  </a:lnTo>
                  <a:lnTo>
                    <a:pt x="14256004" y="4540250"/>
                  </a:lnTo>
                  <a:lnTo>
                    <a:pt x="14256004" y="1848739"/>
                  </a:lnTo>
                  <a:cubicBezTo>
                    <a:pt x="12188698" y="672211"/>
                    <a:pt x="9796653" y="0"/>
                    <a:pt x="7248017" y="0"/>
                  </a:cubicBezTo>
                  <a:close/>
                </a:path>
              </a:pathLst>
            </a:custGeom>
            <a:blipFill>
              <a:blip r:embed="rId2"/>
              <a:stretch>
                <a:fillRect l="-129" t="-379" r="-130" b="-384"/>
              </a:stretch>
            </a:blipFill>
          </p:spPr>
          <p:txBody>
            <a:bodyPr/>
            <a:lstStyle/>
            <a:p>
              <a:endParaRPr lang="en-GB"/>
            </a:p>
          </p:txBody>
        </p:sp>
      </p:grpSp>
      <p:grpSp>
        <p:nvGrpSpPr>
          <p:cNvPr id="6" name="Group 6"/>
          <p:cNvGrpSpPr>
            <a:grpSpLocks noChangeAspect="1"/>
          </p:cNvGrpSpPr>
          <p:nvPr/>
        </p:nvGrpSpPr>
        <p:grpSpPr>
          <a:xfrm>
            <a:off x="-63503" y="4040515"/>
            <a:ext cx="10819000" cy="3582991"/>
            <a:chOff x="0" y="0"/>
            <a:chExt cx="10819003" cy="3582988"/>
          </a:xfrm>
        </p:grpSpPr>
        <p:sp>
          <p:nvSpPr>
            <p:cNvPr id="7" name="Freeform 7"/>
            <p:cNvSpPr/>
            <p:nvPr/>
          </p:nvSpPr>
          <p:spPr>
            <a:xfrm>
              <a:off x="63500" y="63500"/>
              <a:ext cx="10692003" cy="1601343"/>
            </a:xfrm>
            <a:custGeom>
              <a:avLst/>
              <a:gdLst/>
              <a:ahLst/>
              <a:cxnLst/>
              <a:rect l="l" t="t" r="r" b="b"/>
              <a:pathLst>
                <a:path w="10692003" h="1601343">
                  <a:moveTo>
                    <a:pt x="5435981" y="0"/>
                  </a:moveTo>
                  <a:cubicBezTo>
                    <a:pt x="3451225" y="0"/>
                    <a:pt x="1592834" y="540766"/>
                    <a:pt x="0" y="1483106"/>
                  </a:cubicBezTo>
                  <a:lnTo>
                    <a:pt x="0" y="1483106"/>
                  </a:lnTo>
                  <a:lnTo>
                    <a:pt x="0" y="1601343"/>
                  </a:lnTo>
                  <a:lnTo>
                    <a:pt x="0" y="1601343"/>
                  </a:lnTo>
                  <a:cubicBezTo>
                    <a:pt x="1589151" y="648970"/>
                    <a:pt x="3448558" y="101600"/>
                    <a:pt x="5435981" y="101600"/>
                  </a:cubicBezTo>
                  <a:cubicBezTo>
                    <a:pt x="7348855" y="101600"/>
                    <a:pt x="9143111" y="608711"/>
                    <a:pt x="10692003" y="1495806"/>
                  </a:cubicBezTo>
                  <a:lnTo>
                    <a:pt x="10692003" y="1495806"/>
                  </a:lnTo>
                  <a:lnTo>
                    <a:pt x="10692003" y="1378839"/>
                  </a:lnTo>
                  <a:lnTo>
                    <a:pt x="10692003" y="1378839"/>
                  </a:lnTo>
                  <a:cubicBezTo>
                    <a:pt x="9139809" y="501015"/>
                    <a:pt x="7346442" y="0"/>
                    <a:pt x="5435981" y="0"/>
                  </a:cubicBezTo>
                  <a:close/>
                </a:path>
              </a:pathLst>
            </a:custGeom>
            <a:solidFill>
              <a:srgbClr val="543996"/>
            </a:solidFill>
          </p:spPr>
          <p:txBody>
            <a:bodyPr/>
            <a:lstStyle/>
            <a:p>
              <a:endParaRPr lang="en-GB"/>
            </a:p>
          </p:txBody>
        </p:sp>
        <p:sp>
          <p:nvSpPr>
            <p:cNvPr id="8" name="Freeform 8"/>
            <p:cNvSpPr/>
            <p:nvPr/>
          </p:nvSpPr>
          <p:spPr>
            <a:xfrm>
              <a:off x="63500" y="3087497"/>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9" name="Freeform 9"/>
            <p:cNvSpPr/>
            <p:nvPr/>
          </p:nvSpPr>
          <p:spPr>
            <a:xfrm>
              <a:off x="675513" y="3195574"/>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sp>
        <p:nvSpPr>
          <p:cNvPr id="10" name="TextBox 10"/>
          <p:cNvSpPr txBox="1"/>
          <p:nvPr/>
        </p:nvSpPr>
        <p:spPr>
          <a:xfrm>
            <a:off x="612000" y="450761"/>
            <a:ext cx="3167358" cy="1032424"/>
          </a:xfrm>
          <a:prstGeom prst="rect">
            <a:avLst/>
          </a:prstGeom>
        </p:spPr>
        <p:txBody>
          <a:bodyPr lIns="0" tIns="0" rIns="0" bIns="0" rtlCol="0" anchor="t">
            <a:spAutoFit/>
          </a:bodyPr>
          <a:lstStyle/>
          <a:p>
            <a:pPr algn="l">
              <a:lnSpc>
                <a:spcPts val="2600"/>
              </a:lnSpc>
            </a:pPr>
            <a:r>
              <a:rPr lang="en-US" sz="2200" spc="8">
                <a:solidFill>
                  <a:srgbClr val="543996"/>
                </a:solidFill>
                <a:latin typeface="IBM Plex Sans Bold"/>
              </a:rPr>
              <a:t>Key Changes Summary </a:t>
            </a:r>
            <a:r>
              <a:rPr lang="en-US" sz="2200" spc="8">
                <a:solidFill>
                  <a:srgbClr val="543996"/>
                </a:solidFill>
                <a:latin typeface="IBM Plex Sans Italics"/>
              </a:rPr>
              <a:t>continued</a:t>
            </a:r>
          </a:p>
          <a:p>
            <a:pPr algn="l">
              <a:lnSpc>
                <a:spcPts val="1470"/>
              </a:lnSpc>
            </a:pPr>
            <a:r>
              <a:rPr lang="en-US" sz="1050" spc="4">
                <a:solidFill>
                  <a:srgbClr val="543996"/>
                </a:solidFill>
                <a:latin typeface="IBM Plex Sans"/>
              </a:rPr>
              <a:t>7.Specific SME considerations</a:t>
            </a:r>
          </a:p>
        </p:txBody>
      </p:sp>
      <p:sp>
        <p:nvSpPr>
          <p:cNvPr id="11" name="TextBox 11"/>
          <p:cNvSpPr txBox="1"/>
          <p:nvPr/>
        </p:nvSpPr>
        <p:spPr>
          <a:xfrm>
            <a:off x="3972001" y="1290304"/>
            <a:ext cx="1656778" cy="181927"/>
          </a:xfrm>
          <a:prstGeom prst="rect">
            <a:avLst/>
          </a:prstGeom>
        </p:spPr>
        <p:txBody>
          <a:bodyPr lIns="0" tIns="0" rIns="0" bIns="0" rtlCol="0" anchor="t">
            <a:spAutoFit/>
          </a:bodyPr>
          <a:lstStyle/>
          <a:p>
            <a:pPr algn="l">
              <a:lnSpc>
                <a:spcPts val="1470"/>
              </a:lnSpc>
            </a:pPr>
            <a:r>
              <a:rPr lang="en-US" sz="1050" spc="13">
                <a:solidFill>
                  <a:srgbClr val="543996"/>
                </a:solidFill>
                <a:latin typeface="IBM Plex Sans"/>
              </a:rPr>
              <a:t>8.Assessment Summaries</a:t>
            </a:r>
          </a:p>
        </p:txBody>
      </p:sp>
      <p:sp>
        <p:nvSpPr>
          <p:cNvPr id="12" name="TextBox 12"/>
          <p:cNvSpPr txBox="1"/>
          <p:nvPr/>
        </p:nvSpPr>
        <p:spPr>
          <a:xfrm>
            <a:off x="7332002" y="1290304"/>
            <a:ext cx="1680791"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a:rPr>
              <a:t>9.Technical Specifications</a:t>
            </a:r>
          </a:p>
        </p:txBody>
      </p:sp>
      <p:sp>
        <p:nvSpPr>
          <p:cNvPr id="13" name="TextBox 13"/>
          <p:cNvSpPr txBox="1"/>
          <p:nvPr/>
        </p:nvSpPr>
        <p:spPr>
          <a:xfrm>
            <a:off x="612000" y="157333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14" name="TextBox 14"/>
          <p:cNvSpPr txBox="1"/>
          <p:nvPr/>
        </p:nvSpPr>
        <p:spPr>
          <a:xfrm>
            <a:off x="612000" y="2811313"/>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15" name="TextBox 15"/>
          <p:cNvSpPr txBox="1"/>
          <p:nvPr/>
        </p:nvSpPr>
        <p:spPr>
          <a:xfrm>
            <a:off x="792023" y="1573330"/>
            <a:ext cx="2762850" cy="2039150"/>
          </a:xfrm>
          <a:prstGeom prst="rect">
            <a:avLst/>
          </a:prstGeom>
        </p:spPr>
        <p:txBody>
          <a:bodyPr lIns="0" tIns="0" rIns="0" bIns="0" rtlCol="0" anchor="t">
            <a:spAutoFit/>
          </a:bodyPr>
          <a:lstStyle/>
          <a:p>
            <a:pPr algn="l">
              <a:lnSpc>
                <a:spcPts val="1299"/>
              </a:lnSpc>
            </a:pPr>
            <a:r>
              <a:rPr lang="en-US" sz="900" spc="3" dirty="0">
                <a:solidFill>
                  <a:srgbClr val="313435"/>
                </a:solidFill>
                <a:latin typeface="IBM Plex Sans Bold Italics"/>
              </a:rPr>
              <a:t>Duty to consider lots:</a:t>
            </a:r>
            <a:r>
              <a:rPr lang="en-US" sz="900" spc="3" dirty="0">
                <a:solidFill>
                  <a:srgbClr val="313435"/>
                </a:solidFill>
                <a:latin typeface="IBM Plex Sans"/>
              </a:rPr>
              <a:t> Contracting Authorities must consider whether a public contract can be split into lots and if so, the Authority must award contract by reference to lots or provide reason for not doing so. This will make contracts more attractive to SMEs as they can bid for smaller elements as opposed to the entire contract scope.</a:t>
            </a:r>
          </a:p>
          <a:p>
            <a:pPr algn="l">
              <a:lnSpc>
                <a:spcPts val="2250"/>
              </a:lnSpc>
            </a:pPr>
            <a:r>
              <a:rPr lang="en-US" sz="900" spc="3" dirty="0">
                <a:solidFill>
                  <a:srgbClr val="313435"/>
                </a:solidFill>
                <a:latin typeface="IBM Plex Sans Bold Italics"/>
              </a:rPr>
              <a:t>Removing SME barriers:</a:t>
            </a:r>
            <a:r>
              <a:rPr lang="en-US" sz="900" spc="3" dirty="0">
                <a:solidFill>
                  <a:srgbClr val="313435"/>
                </a:solidFill>
                <a:latin typeface="IBM Plex Sans"/>
              </a:rPr>
              <a:t> The Act makes it</a:t>
            </a:r>
          </a:p>
          <a:p>
            <a:pPr algn="l">
              <a:lnSpc>
                <a:spcPts val="450"/>
              </a:lnSpc>
            </a:pPr>
            <a:r>
              <a:rPr lang="en-US" sz="900" spc="3" dirty="0">
                <a:solidFill>
                  <a:srgbClr val="313435"/>
                </a:solidFill>
                <a:latin typeface="IBM Plex Sans"/>
              </a:rPr>
              <a:t>mandatory for Contracting Authorities to assess</a:t>
            </a:r>
          </a:p>
          <a:p>
            <a:pPr algn="l">
              <a:lnSpc>
                <a:spcPts val="2149"/>
              </a:lnSpc>
            </a:pPr>
            <a:r>
              <a:rPr lang="en-US" sz="900" spc="5" dirty="0">
                <a:solidFill>
                  <a:srgbClr val="313435"/>
                </a:solidFill>
                <a:latin typeface="IBM Plex Sans"/>
              </a:rPr>
              <a:t>particular barriers that SMEs may face throughout</a:t>
            </a:r>
          </a:p>
          <a:p>
            <a:pPr algn="l">
              <a:lnSpc>
                <a:spcPts val="450"/>
              </a:lnSpc>
            </a:pPr>
            <a:r>
              <a:rPr lang="en-US" sz="900" spc="3" dirty="0">
                <a:solidFill>
                  <a:srgbClr val="313435"/>
                </a:solidFill>
                <a:latin typeface="IBM Plex Sans"/>
              </a:rPr>
              <a:t>the entire procurement lifecycle and consider</a:t>
            </a:r>
          </a:p>
          <a:p>
            <a:pPr algn="l">
              <a:lnSpc>
                <a:spcPts val="2149"/>
              </a:lnSpc>
            </a:pPr>
            <a:r>
              <a:rPr lang="en-US" sz="900" spc="3" dirty="0">
                <a:solidFill>
                  <a:srgbClr val="313435"/>
                </a:solidFill>
                <a:latin typeface="IBM Plex Sans"/>
              </a:rPr>
              <a:t>whether such barriers can be removed.</a:t>
            </a:r>
          </a:p>
        </p:txBody>
      </p:sp>
      <p:sp>
        <p:nvSpPr>
          <p:cNvPr id="16" name="TextBox 16"/>
          <p:cNvSpPr txBox="1"/>
          <p:nvPr/>
        </p:nvSpPr>
        <p:spPr>
          <a:xfrm>
            <a:off x="3972001" y="157333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17" name="TextBox 17"/>
          <p:cNvSpPr txBox="1"/>
          <p:nvPr/>
        </p:nvSpPr>
        <p:spPr>
          <a:xfrm>
            <a:off x="3972001" y="2646264"/>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18" name="TextBox 18"/>
          <p:cNvSpPr txBox="1"/>
          <p:nvPr/>
        </p:nvSpPr>
        <p:spPr>
          <a:xfrm>
            <a:off x="4152024" y="1573330"/>
            <a:ext cx="2767670" cy="2039150"/>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Contracting authorities must provide full feedback on assessed tenders, which must include all criteria and sub-criteria with reference to marks awarded and reasoning behind it. The idea is that all suppliers will have a clear explanation of why they received the score they did.</a:t>
            </a:r>
          </a:p>
          <a:p>
            <a:pPr algn="l">
              <a:lnSpc>
                <a:spcPts val="2250"/>
              </a:lnSpc>
            </a:pPr>
            <a:r>
              <a:rPr lang="en-US" sz="900" spc="5">
                <a:solidFill>
                  <a:srgbClr val="313435"/>
                </a:solidFill>
                <a:latin typeface="IBM Plex Sans"/>
              </a:rPr>
              <a:t>This will be especially beneficial to SMEs who</a:t>
            </a:r>
          </a:p>
          <a:p>
            <a:pPr algn="l">
              <a:lnSpc>
                <a:spcPts val="450"/>
              </a:lnSpc>
            </a:pPr>
            <a:r>
              <a:rPr lang="en-US" sz="900" spc="3">
                <a:solidFill>
                  <a:srgbClr val="313435"/>
                </a:solidFill>
                <a:latin typeface="IBM Plex Sans"/>
              </a:rPr>
              <a:t>at times may not be experienced in public sector</a:t>
            </a:r>
          </a:p>
          <a:p>
            <a:pPr algn="l">
              <a:lnSpc>
                <a:spcPts val="2149"/>
              </a:lnSpc>
            </a:pPr>
            <a:r>
              <a:rPr lang="en-US" sz="900" spc="3">
                <a:solidFill>
                  <a:srgbClr val="313435"/>
                </a:solidFill>
                <a:latin typeface="IBM Plex Sans"/>
              </a:rPr>
              <a:t>tendering or do not have dedicated bid writer. Full</a:t>
            </a:r>
          </a:p>
          <a:p>
            <a:pPr algn="l">
              <a:lnSpc>
                <a:spcPts val="450"/>
              </a:lnSpc>
            </a:pPr>
            <a:r>
              <a:rPr lang="en-US" sz="900" spc="3">
                <a:solidFill>
                  <a:srgbClr val="313435"/>
                </a:solidFill>
                <a:latin typeface="IBM Plex Sans"/>
              </a:rPr>
              <a:t>submission feedback will allow suppliers to improve</a:t>
            </a:r>
          </a:p>
          <a:p>
            <a:pPr algn="l">
              <a:lnSpc>
                <a:spcPts val="2149"/>
              </a:lnSpc>
            </a:pPr>
            <a:r>
              <a:rPr lang="en-US" sz="900" spc="4">
                <a:solidFill>
                  <a:srgbClr val="313435"/>
                </a:solidFill>
                <a:latin typeface="IBM Plex Sans"/>
              </a:rPr>
              <a:t>their future bids and identify weak points in their</a:t>
            </a:r>
          </a:p>
          <a:p>
            <a:pPr algn="l">
              <a:lnSpc>
                <a:spcPts val="450"/>
              </a:lnSpc>
            </a:pPr>
            <a:r>
              <a:rPr lang="en-US" sz="900" spc="5">
                <a:solidFill>
                  <a:srgbClr val="313435"/>
                </a:solidFill>
                <a:latin typeface="IBM Plex Sans"/>
              </a:rPr>
              <a:t>responses.</a:t>
            </a:r>
          </a:p>
        </p:txBody>
      </p:sp>
      <p:sp>
        <p:nvSpPr>
          <p:cNvPr id="19" name="TextBox 19"/>
          <p:cNvSpPr txBox="1"/>
          <p:nvPr/>
        </p:nvSpPr>
        <p:spPr>
          <a:xfrm>
            <a:off x="7332002" y="157333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20" name="TextBox 20"/>
          <p:cNvSpPr txBox="1"/>
          <p:nvPr/>
        </p:nvSpPr>
        <p:spPr>
          <a:xfrm>
            <a:off x="7512025" y="1573330"/>
            <a:ext cx="2711796" cy="966216"/>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Technical specifications must be now based on “performance or functional” requirements rather than descriptive characteristics as per PCR 2015. This means that the specification will define what the final output/outcomes should accomplish rather than detailing how it should be done.</a:t>
            </a:r>
          </a:p>
        </p:txBody>
      </p:sp>
      <p:sp>
        <p:nvSpPr>
          <p:cNvPr id="21" name="TextBox 21"/>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22" name="TextBox 22"/>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05</a:t>
            </a: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E8F0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42497" y="293703"/>
            <a:ext cx="919001" cy="919001"/>
            <a:chOff x="0" y="0"/>
            <a:chExt cx="918997" cy="918997"/>
          </a:xfrm>
        </p:grpSpPr>
        <p:sp>
          <p:nvSpPr>
            <p:cNvPr id="3" name="Freeform 3"/>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sp>
          <p:nvSpPr>
            <p:cNvPr id="4" name="Freeform 4"/>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FFFF"/>
            </a:solidFill>
          </p:spPr>
          <p:txBody>
            <a:bodyPr/>
            <a:lstStyle/>
            <a:p>
              <a:endParaRPr lang="en-GB"/>
            </a:p>
          </p:txBody>
        </p:sp>
      </p:grpSp>
      <p:grpSp>
        <p:nvGrpSpPr>
          <p:cNvPr id="5" name="Group 5"/>
          <p:cNvGrpSpPr>
            <a:grpSpLocks noChangeAspect="1"/>
          </p:cNvGrpSpPr>
          <p:nvPr/>
        </p:nvGrpSpPr>
        <p:grpSpPr>
          <a:xfrm>
            <a:off x="548507" y="1562510"/>
            <a:ext cx="3246996" cy="2141896"/>
            <a:chOff x="0" y="0"/>
            <a:chExt cx="3246996" cy="2141893"/>
          </a:xfrm>
        </p:grpSpPr>
        <p:sp>
          <p:nvSpPr>
            <p:cNvPr id="6" name="Freeform 6"/>
            <p:cNvSpPr/>
            <p:nvPr/>
          </p:nvSpPr>
          <p:spPr>
            <a:xfrm>
              <a:off x="63500" y="63500"/>
              <a:ext cx="3120009" cy="2014855"/>
            </a:xfrm>
            <a:custGeom>
              <a:avLst/>
              <a:gdLst/>
              <a:ahLst/>
              <a:cxnLst/>
              <a:rect l="l" t="t" r="r" b="b"/>
              <a:pathLst>
                <a:path w="3120009" h="2014855">
                  <a:moveTo>
                    <a:pt x="72009" y="0"/>
                  </a:moveTo>
                  <a:cubicBezTo>
                    <a:pt x="32258" y="0"/>
                    <a:pt x="0" y="32258"/>
                    <a:pt x="0" y="72009"/>
                  </a:cubicBezTo>
                  <a:lnTo>
                    <a:pt x="0" y="1942846"/>
                  </a:lnTo>
                  <a:cubicBezTo>
                    <a:pt x="0" y="1982597"/>
                    <a:pt x="32258" y="2014855"/>
                    <a:pt x="72009" y="2014855"/>
                  </a:cubicBezTo>
                  <a:lnTo>
                    <a:pt x="3048000" y="2014855"/>
                  </a:lnTo>
                  <a:cubicBezTo>
                    <a:pt x="3087751" y="2014855"/>
                    <a:pt x="3120009" y="1982597"/>
                    <a:pt x="3120009" y="1942846"/>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7" name="Freeform 7"/>
            <p:cNvSpPr/>
            <p:nvPr/>
          </p:nvSpPr>
          <p:spPr>
            <a:xfrm>
              <a:off x="207518" y="437896"/>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8" name="Group 8"/>
          <p:cNvGrpSpPr>
            <a:grpSpLocks noChangeAspect="1"/>
          </p:cNvGrpSpPr>
          <p:nvPr/>
        </p:nvGrpSpPr>
        <p:grpSpPr>
          <a:xfrm>
            <a:off x="548507" y="3721408"/>
            <a:ext cx="3246996" cy="2789711"/>
            <a:chOff x="0" y="0"/>
            <a:chExt cx="3246996" cy="2789707"/>
          </a:xfrm>
        </p:grpSpPr>
        <p:sp>
          <p:nvSpPr>
            <p:cNvPr id="9" name="Freeform 9"/>
            <p:cNvSpPr/>
            <p:nvPr/>
          </p:nvSpPr>
          <p:spPr>
            <a:xfrm>
              <a:off x="63500" y="63500"/>
              <a:ext cx="3120009" cy="2662682"/>
            </a:xfrm>
            <a:custGeom>
              <a:avLst/>
              <a:gdLst/>
              <a:ahLst/>
              <a:cxnLst/>
              <a:rect l="l" t="t" r="r" b="b"/>
              <a:pathLst>
                <a:path w="3120009" h="2662682">
                  <a:moveTo>
                    <a:pt x="72009" y="0"/>
                  </a:moveTo>
                  <a:cubicBezTo>
                    <a:pt x="32258" y="0"/>
                    <a:pt x="0" y="32258"/>
                    <a:pt x="0" y="72009"/>
                  </a:cubicBezTo>
                  <a:lnTo>
                    <a:pt x="0" y="2590673"/>
                  </a:lnTo>
                  <a:cubicBezTo>
                    <a:pt x="0" y="2630424"/>
                    <a:pt x="32258" y="2662682"/>
                    <a:pt x="72009" y="2662682"/>
                  </a:cubicBezTo>
                  <a:lnTo>
                    <a:pt x="3048000" y="2662682"/>
                  </a:lnTo>
                  <a:cubicBezTo>
                    <a:pt x="3087751" y="2662682"/>
                    <a:pt x="3120009" y="2630424"/>
                    <a:pt x="3120009" y="2590673"/>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0" name="Freeform 10"/>
            <p:cNvSpPr/>
            <p:nvPr/>
          </p:nvSpPr>
          <p:spPr>
            <a:xfrm>
              <a:off x="207518" y="42532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1" name="Group 11"/>
          <p:cNvGrpSpPr>
            <a:grpSpLocks noChangeAspect="1"/>
          </p:cNvGrpSpPr>
          <p:nvPr/>
        </p:nvGrpSpPr>
        <p:grpSpPr>
          <a:xfrm>
            <a:off x="3812505" y="1562510"/>
            <a:ext cx="3246996" cy="1481490"/>
            <a:chOff x="0" y="0"/>
            <a:chExt cx="3246996" cy="1481493"/>
          </a:xfrm>
        </p:grpSpPr>
        <p:sp>
          <p:nvSpPr>
            <p:cNvPr id="12" name="Freeform 12"/>
            <p:cNvSpPr/>
            <p:nvPr/>
          </p:nvSpPr>
          <p:spPr>
            <a:xfrm>
              <a:off x="63500" y="63500"/>
              <a:ext cx="3120009" cy="1354582"/>
            </a:xfrm>
            <a:custGeom>
              <a:avLst/>
              <a:gdLst/>
              <a:ahLst/>
              <a:cxnLst/>
              <a:rect l="l" t="t" r="r" b="b"/>
              <a:pathLst>
                <a:path w="3120009" h="1354582">
                  <a:moveTo>
                    <a:pt x="72009" y="0"/>
                  </a:moveTo>
                  <a:cubicBezTo>
                    <a:pt x="32258" y="0"/>
                    <a:pt x="0" y="32258"/>
                    <a:pt x="0" y="72009"/>
                  </a:cubicBezTo>
                  <a:lnTo>
                    <a:pt x="0" y="1282573"/>
                  </a:lnTo>
                  <a:cubicBezTo>
                    <a:pt x="0" y="1322324"/>
                    <a:pt x="32258" y="1354582"/>
                    <a:pt x="72009" y="1354582"/>
                  </a:cubicBezTo>
                  <a:lnTo>
                    <a:pt x="3048000" y="1354582"/>
                  </a:lnTo>
                  <a:cubicBezTo>
                    <a:pt x="3087751" y="1354582"/>
                    <a:pt x="3120009" y="1322324"/>
                    <a:pt x="3120009" y="1282573"/>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3" name="Freeform 13"/>
            <p:cNvSpPr/>
            <p:nvPr/>
          </p:nvSpPr>
          <p:spPr>
            <a:xfrm>
              <a:off x="207518" y="437896"/>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4" name="Group 14"/>
          <p:cNvGrpSpPr>
            <a:grpSpLocks noChangeAspect="1"/>
          </p:cNvGrpSpPr>
          <p:nvPr/>
        </p:nvGrpSpPr>
        <p:grpSpPr>
          <a:xfrm>
            <a:off x="3812505" y="3061002"/>
            <a:ext cx="3246996" cy="1303811"/>
            <a:chOff x="0" y="0"/>
            <a:chExt cx="3246996" cy="1303807"/>
          </a:xfrm>
        </p:grpSpPr>
        <p:sp>
          <p:nvSpPr>
            <p:cNvPr id="15" name="Freeform 15"/>
            <p:cNvSpPr/>
            <p:nvPr/>
          </p:nvSpPr>
          <p:spPr>
            <a:xfrm>
              <a:off x="63500" y="63500"/>
              <a:ext cx="3120009" cy="1176782"/>
            </a:xfrm>
            <a:custGeom>
              <a:avLst/>
              <a:gdLst/>
              <a:ahLst/>
              <a:cxnLst/>
              <a:rect l="l" t="t" r="r" b="b"/>
              <a:pathLst>
                <a:path w="3120009" h="1176782">
                  <a:moveTo>
                    <a:pt x="72009" y="0"/>
                  </a:moveTo>
                  <a:cubicBezTo>
                    <a:pt x="32258" y="0"/>
                    <a:pt x="0" y="32258"/>
                    <a:pt x="0" y="72009"/>
                  </a:cubicBezTo>
                  <a:lnTo>
                    <a:pt x="0" y="1104773"/>
                  </a:lnTo>
                  <a:cubicBezTo>
                    <a:pt x="0" y="1144524"/>
                    <a:pt x="32258" y="1176782"/>
                    <a:pt x="72009" y="1176782"/>
                  </a:cubicBezTo>
                  <a:lnTo>
                    <a:pt x="3048000" y="1176782"/>
                  </a:lnTo>
                  <a:cubicBezTo>
                    <a:pt x="3087751" y="1176782"/>
                    <a:pt x="3120009" y="1144524"/>
                    <a:pt x="3120009" y="1104773"/>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6" name="Freeform 16"/>
            <p:cNvSpPr/>
            <p:nvPr/>
          </p:nvSpPr>
          <p:spPr>
            <a:xfrm>
              <a:off x="207518" y="42532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7" name="Group 17"/>
          <p:cNvGrpSpPr>
            <a:grpSpLocks noChangeAspect="1"/>
          </p:cNvGrpSpPr>
          <p:nvPr/>
        </p:nvGrpSpPr>
        <p:grpSpPr>
          <a:xfrm>
            <a:off x="3812505" y="4381805"/>
            <a:ext cx="3246996" cy="2294411"/>
            <a:chOff x="0" y="0"/>
            <a:chExt cx="3246996" cy="2294407"/>
          </a:xfrm>
        </p:grpSpPr>
        <p:sp>
          <p:nvSpPr>
            <p:cNvPr id="18" name="Freeform 18"/>
            <p:cNvSpPr/>
            <p:nvPr/>
          </p:nvSpPr>
          <p:spPr>
            <a:xfrm>
              <a:off x="63500" y="63500"/>
              <a:ext cx="3120009" cy="2167382"/>
            </a:xfrm>
            <a:custGeom>
              <a:avLst/>
              <a:gdLst/>
              <a:ahLst/>
              <a:cxnLst/>
              <a:rect l="l" t="t" r="r" b="b"/>
              <a:pathLst>
                <a:path w="3120009" h="2167382">
                  <a:moveTo>
                    <a:pt x="72009" y="0"/>
                  </a:moveTo>
                  <a:cubicBezTo>
                    <a:pt x="32258" y="0"/>
                    <a:pt x="0" y="32258"/>
                    <a:pt x="0" y="72009"/>
                  </a:cubicBezTo>
                  <a:lnTo>
                    <a:pt x="0" y="2095373"/>
                  </a:lnTo>
                  <a:cubicBezTo>
                    <a:pt x="0" y="2135124"/>
                    <a:pt x="32258" y="2167382"/>
                    <a:pt x="72009" y="2167382"/>
                  </a:cubicBezTo>
                  <a:lnTo>
                    <a:pt x="3048000" y="2167382"/>
                  </a:lnTo>
                  <a:cubicBezTo>
                    <a:pt x="3087751" y="2167382"/>
                    <a:pt x="3120009" y="2135124"/>
                    <a:pt x="3120009" y="2095373"/>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9" name="Freeform 19"/>
            <p:cNvSpPr/>
            <p:nvPr/>
          </p:nvSpPr>
          <p:spPr>
            <a:xfrm>
              <a:off x="207518" y="59042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20" name="Group 20"/>
          <p:cNvGrpSpPr>
            <a:grpSpLocks noChangeAspect="1"/>
          </p:cNvGrpSpPr>
          <p:nvPr/>
        </p:nvGrpSpPr>
        <p:grpSpPr>
          <a:xfrm>
            <a:off x="-63503" y="7064502"/>
            <a:ext cx="10819000" cy="559003"/>
            <a:chOff x="0" y="0"/>
            <a:chExt cx="10819003" cy="559003"/>
          </a:xfrm>
        </p:grpSpPr>
        <p:sp>
          <p:nvSpPr>
            <p:cNvPr id="21" name="Freeform 21"/>
            <p:cNvSpPr/>
            <p:nvPr/>
          </p:nvSpPr>
          <p:spPr>
            <a:xfrm>
              <a:off x="63500" y="63500"/>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22" name="Freeform 22"/>
            <p:cNvSpPr/>
            <p:nvPr/>
          </p:nvSpPr>
          <p:spPr>
            <a:xfrm>
              <a:off x="675513" y="171577"/>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grpSp>
        <p:nvGrpSpPr>
          <p:cNvPr id="23" name="Group 23"/>
          <p:cNvGrpSpPr>
            <a:grpSpLocks noChangeAspect="1"/>
          </p:cNvGrpSpPr>
          <p:nvPr/>
        </p:nvGrpSpPr>
        <p:grpSpPr>
          <a:xfrm>
            <a:off x="7076504" y="1562976"/>
            <a:ext cx="3246996" cy="3008157"/>
            <a:chOff x="0" y="0"/>
            <a:chExt cx="3246996" cy="3008147"/>
          </a:xfrm>
        </p:grpSpPr>
        <p:sp>
          <p:nvSpPr>
            <p:cNvPr id="24" name="Freeform 24"/>
            <p:cNvSpPr/>
            <p:nvPr/>
          </p:nvSpPr>
          <p:spPr>
            <a:xfrm>
              <a:off x="63500" y="63500"/>
              <a:ext cx="3120009" cy="2881249"/>
            </a:xfrm>
            <a:custGeom>
              <a:avLst/>
              <a:gdLst/>
              <a:ahLst/>
              <a:cxnLst/>
              <a:rect l="l" t="t" r="r" b="b"/>
              <a:pathLst>
                <a:path w="3120009" h="2881249">
                  <a:moveTo>
                    <a:pt x="72009" y="0"/>
                  </a:moveTo>
                  <a:cubicBezTo>
                    <a:pt x="32258" y="0"/>
                    <a:pt x="0" y="36957"/>
                    <a:pt x="0" y="82677"/>
                  </a:cubicBezTo>
                  <a:lnTo>
                    <a:pt x="0" y="2798572"/>
                  </a:lnTo>
                  <a:cubicBezTo>
                    <a:pt x="0" y="2844165"/>
                    <a:pt x="32258" y="2881249"/>
                    <a:pt x="72009" y="2881249"/>
                  </a:cubicBezTo>
                  <a:lnTo>
                    <a:pt x="3048000" y="2881249"/>
                  </a:lnTo>
                  <a:cubicBezTo>
                    <a:pt x="3087751" y="2881249"/>
                    <a:pt x="3120009" y="2844292"/>
                    <a:pt x="3120009" y="2798572"/>
                  </a:cubicBezTo>
                  <a:lnTo>
                    <a:pt x="3120009" y="82677"/>
                  </a:lnTo>
                  <a:cubicBezTo>
                    <a:pt x="3120009" y="36957"/>
                    <a:pt x="3087751" y="0"/>
                    <a:pt x="3048000" y="0"/>
                  </a:cubicBezTo>
                  <a:close/>
                </a:path>
              </a:pathLst>
            </a:custGeom>
            <a:solidFill>
              <a:srgbClr val="FFFFFF"/>
            </a:solidFill>
          </p:spPr>
          <p:txBody>
            <a:bodyPr/>
            <a:lstStyle/>
            <a:p>
              <a:endParaRPr lang="en-GB"/>
            </a:p>
          </p:txBody>
        </p:sp>
        <p:sp>
          <p:nvSpPr>
            <p:cNvPr id="25" name="Freeform 25"/>
            <p:cNvSpPr/>
            <p:nvPr/>
          </p:nvSpPr>
          <p:spPr>
            <a:xfrm>
              <a:off x="207518" y="602615"/>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26" name="Group 26"/>
          <p:cNvGrpSpPr>
            <a:grpSpLocks noChangeAspect="1"/>
          </p:cNvGrpSpPr>
          <p:nvPr/>
        </p:nvGrpSpPr>
        <p:grpSpPr>
          <a:xfrm>
            <a:off x="7076504" y="4623102"/>
            <a:ext cx="3246996" cy="1138704"/>
            <a:chOff x="0" y="0"/>
            <a:chExt cx="3246996" cy="1138707"/>
          </a:xfrm>
        </p:grpSpPr>
        <p:sp>
          <p:nvSpPr>
            <p:cNvPr id="27" name="Freeform 27"/>
            <p:cNvSpPr/>
            <p:nvPr/>
          </p:nvSpPr>
          <p:spPr>
            <a:xfrm>
              <a:off x="63500" y="63500"/>
              <a:ext cx="3120009" cy="1011682"/>
            </a:xfrm>
            <a:custGeom>
              <a:avLst/>
              <a:gdLst/>
              <a:ahLst/>
              <a:cxnLst/>
              <a:rect l="l" t="t" r="r" b="b"/>
              <a:pathLst>
                <a:path w="3120009" h="1011682">
                  <a:moveTo>
                    <a:pt x="72009" y="0"/>
                  </a:moveTo>
                  <a:cubicBezTo>
                    <a:pt x="32258" y="0"/>
                    <a:pt x="0" y="32258"/>
                    <a:pt x="0" y="72009"/>
                  </a:cubicBezTo>
                  <a:lnTo>
                    <a:pt x="0" y="939673"/>
                  </a:lnTo>
                  <a:cubicBezTo>
                    <a:pt x="0" y="979424"/>
                    <a:pt x="32258" y="1011682"/>
                    <a:pt x="72009" y="1011682"/>
                  </a:cubicBezTo>
                  <a:lnTo>
                    <a:pt x="3048000" y="1011682"/>
                  </a:lnTo>
                  <a:cubicBezTo>
                    <a:pt x="3087751" y="1011682"/>
                    <a:pt x="3120009" y="979424"/>
                    <a:pt x="3120009" y="939673"/>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28" name="Freeform 28"/>
            <p:cNvSpPr/>
            <p:nvPr/>
          </p:nvSpPr>
          <p:spPr>
            <a:xfrm>
              <a:off x="207518" y="39992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sp>
        <p:nvSpPr>
          <p:cNvPr id="29" name="TextBox 29"/>
          <p:cNvSpPr txBox="1"/>
          <p:nvPr/>
        </p:nvSpPr>
        <p:spPr>
          <a:xfrm>
            <a:off x="612000" y="1252204"/>
            <a:ext cx="4085101" cy="233048"/>
          </a:xfrm>
          <a:prstGeom prst="rect">
            <a:avLst/>
          </a:prstGeom>
        </p:spPr>
        <p:txBody>
          <a:bodyPr lIns="0" tIns="0" rIns="0" bIns="0" rtlCol="0" anchor="t">
            <a:spAutoFit/>
          </a:bodyPr>
          <a:lstStyle/>
          <a:p>
            <a:pPr algn="l">
              <a:lnSpc>
                <a:spcPts val="1959"/>
              </a:lnSpc>
            </a:pPr>
            <a:r>
              <a:rPr lang="en-US" sz="1399" spc="5">
                <a:solidFill>
                  <a:srgbClr val="543996"/>
                </a:solidFill>
                <a:latin typeface="IBM Plex Sans"/>
              </a:rPr>
              <a:t>Notices required under the Procurement Act 2023: </a:t>
            </a:r>
          </a:p>
        </p:txBody>
      </p:sp>
      <p:sp>
        <p:nvSpPr>
          <p:cNvPr id="30" name="TextBox 30"/>
          <p:cNvSpPr txBox="1"/>
          <p:nvPr/>
        </p:nvSpPr>
        <p:spPr>
          <a:xfrm>
            <a:off x="612000" y="577758"/>
            <a:ext cx="2382698" cy="359407"/>
          </a:xfrm>
          <a:prstGeom prst="rect">
            <a:avLst/>
          </a:prstGeom>
        </p:spPr>
        <p:txBody>
          <a:bodyPr lIns="0" tIns="0" rIns="0" bIns="0" rtlCol="0" anchor="t">
            <a:spAutoFit/>
          </a:bodyPr>
          <a:lstStyle/>
          <a:p>
            <a:pPr algn="l">
              <a:lnSpc>
                <a:spcPts val="3079"/>
              </a:lnSpc>
            </a:pPr>
            <a:r>
              <a:rPr lang="en-US" sz="2200" spc="8">
                <a:solidFill>
                  <a:srgbClr val="543996"/>
                </a:solidFill>
                <a:latin typeface="IBM Plex Sans Bold"/>
              </a:rPr>
              <a:t>Notices Summary</a:t>
            </a:r>
          </a:p>
        </p:txBody>
      </p:sp>
      <p:sp>
        <p:nvSpPr>
          <p:cNvPr id="31" name="TextBox 31"/>
          <p:cNvSpPr txBox="1"/>
          <p:nvPr/>
        </p:nvSpPr>
        <p:spPr>
          <a:xfrm>
            <a:off x="755999" y="1785595"/>
            <a:ext cx="1243003"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Bold"/>
              </a:rPr>
              <a:t>1.Pipeline notices:</a:t>
            </a:r>
          </a:p>
        </p:txBody>
      </p:sp>
      <p:sp>
        <p:nvSpPr>
          <p:cNvPr id="32" name="TextBox 32"/>
          <p:cNvSpPr txBox="1"/>
          <p:nvPr/>
        </p:nvSpPr>
        <p:spPr>
          <a:xfrm>
            <a:off x="755999" y="3931901"/>
            <a:ext cx="2753763" cy="181927"/>
          </a:xfrm>
          <a:prstGeom prst="rect">
            <a:avLst/>
          </a:prstGeom>
        </p:spPr>
        <p:txBody>
          <a:bodyPr lIns="0" tIns="0" rIns="0" bIns="0" rtlCol="0" anchor="t">
            <a:spAutoFit/>
          </a:bodyPr>
          <a:lstStyle/>
          <a:p>
            <a:pPr algn="l">
              <a:lnSpc>
                <a:spcPts val="1470"/>
              </a:lnSpc>
            </a:pPr>
            <a:r>
              <a:rPr lang="en-US" sz="1050" spc="12">
                <a:solidFill>
                  <a:srgbClr val="543996"/>
                </a:solidFill>
                <a:latin typeface="IBM Plex Sans Bold"/>
              </a:rPr>
              <a:t>2.Preliminary market engagement notice:</a:t>
            </a:r>
          </a:p>
        </p:txBody>
      </p:sp>
      <p:sp>
        <p:nvSpPr>
          <p:cNvPr id="33" name="TextBox 33"/>
          <p:cNvSpPr txBox="1"/>
          <p:nvPr/>
        </p:nvSpPr>
        <p:spPr>
          <a:xfrm>
            <a:off x="4019998" y="3271495"/>
            <a:ext cx="1574740" cy="181927"/>
          </a:xfrm>
          <a:prstGeom prst="rect">
            <a:avLst/>
          </a:prstGeom>
        </p:spPr>
        <p:txBody>
          <a:bodyPr lIns="0" tIns="0" rIns="0" bIns="0" rtlCol="0" anchor="t">
            <a:spAutoFit/>
          </a:bodyPr>
          <a:lstStyle/>
          <a:p>
            <a:pPr algn="l">
              <a:lnSpc>
                <a:spcPts val="1470"/>
              </a:lnSpc>
            </a:pPr>
            <a:r>
              <a:rPr lang="en-US" sz="1050" spc="12">
                <a:solidFill>
                  <a:srgbClr val="543996"/>
                </a:solidFill>
                <a:latin typeface="IBM Plex Sans Bold"/>
              </a:rPr>
              <a:t>4.Transparency Notice:</a:t>
            </a:r>
          </a:p>
        </p:txBody>
      </p:sp>
      <p:sp>
        <p:nvSpPr>
          <p:cNvPr id="34" name="TextBox 34"/>
          <p:cNvSpPr txBox="1"/>
          <p:nvPr/>
        </p:nvSpPr>
        <p:spPr>
          <a:xfrm>
            <a:off x="4019998" y="1785595"/>
            <a:ext cx="2046608" cy="181927"/>
          </a:xfrm>
          <a:prstGeom prst="rect">
            <a:avLst/>
          </a:prstGeom>
        </p:spPr>
        <p:txBody>
          <a:bodyPr lIns="0" tIns="0" rIns="0" bIns="0" rtlCol="0" anchor="t">
            <a:spAutoFit/>
          </a:bodyPr>
          <a:lstStyle/>
          <a:p>
            <a:pPr algn="l">
              <a:lnSpc>
                <a:spcPts val="1470"/>
              </a:lnSpc>
            </a:pPr>
            <a:r>
              <a:rPr lang="en-US" sz="1050" spc="10">
                <a:solidFill>
                  <a:srgbClr val="543996"/>
                </a:solidFill>
                <a:latin typeface="IBM Plex Sans Bold"/>
              </a:rPr>
              <a:t>3.Planned procurement notice:</a:t>
            </a:r>
          </a:p>
        </p:txBody>
      </p:sp>
      <p:sp>
        <p:nvSpPr>
          <p:cNvPr id="35" name="TextBox 35"/>
          <p:cNvSpPr txBox="1"/>
          <p:nvPr/>
        </p:nvSpPr>
        <p:spPr>
          <a:xfrm>
            <a:off x="4019998" y="4611348"/>
            <a:ext cx="2604849" cy="162877"/>
          </a:xfrm>
          <a:prstGeom prst="rect">
            <a:avLst/>
          </a:prstGeom>
        </p:spPr>
        <p:txBody>
          <a:bodyPr lIns="0" tIns="0" rIns="0" bIns="0" rtlCol="0" anchor="t">
            <a:spAutoFit/>
          </a:bodyPr>
          <a:lstStyle/>
          <a:p>
            <a:pPr algn="l">
              <a:lnSpc>
                <a:spcPts val="1299"/>
              </a:lnSpc>
            </a:pPr>
            <a:r>
              <a:rPr lang="en-US" sz="1050" spc="8">
                <a:solidFill>
                  <a:srgbClr val="543996"/>
                </a:solidFill>
                <a:latin typeface="IBM Plex Sans Bold"/>
              </a:rPr>
              <a:t>5.Tender notices and associated tender</a:t>
            </a:r>
          </a:p>
        </p:txBody>
      </p:sp>
      <p:sp>
        <p:nvSpPr>
          <p:cNvPr id="36" name="TextBox 36"/>
          <p:cNvSpPr txBox="1"/>
          <p:nvPr/>
        </p:nvSpPr>
        <p:spPr>
          <a:xfrm>
            <a:off x="4170416" y="4776435"/>
            <a:ext cx="765772" cy="162877"/>
          </a:xfrm>
          <a:prstGeom prst="rect">
            <a:avLst/>
          </a:prstGeom>
        </p:spPr>
        <p:txBody>
          <a:bodyPr lIns="0" tIns="0" rIns="0" bIns="0" rtlCol="0" anchor="t">
            <a:spAutoFit/>
          </a:bodyPr>
          <a:lstStyle/>
          <a:p>
            <a:pPr algn="l">
              <a:lnSpc>
                <a:spcPts val="1299"/>
              </a:lnSpc>
            </a:pPr>
            <a:r>
              <a:rPr lang="en-US" sz="1050" spc="11">
                <a:solidFill>
                  <a:srgbClr val="543996"/>
                </a:solidFill>
                <a:latin typeface="IBM Plex Sans Bold"/>
              </a:rPr>
              <a:t>documents:</a:t>
            </a:r>
          </a:p>
        </p:txBody>
      </p:sp>
      <p:sp>
        <p:nvSpPr>
          <p:cNvPr id="37" name="TextBox 37"/>
          <p:cNvSpPr txBox="1"/>
          <p:nvPr/>
        </p:nvSpPr>
        <p:spPr>
          <a:xfrm>
            <a:off x="7283996" y="4808201"/>
            <a:ext cx="2345312"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Bold"/>
              </a:rPr>
              <a:t>7.Procurement termination notices:</a:t>
            </a:r>
          </a:p>
        </p:txBody>
      </p:sp>
      <p:sp>
        <p:nvSpPr>
          <p:cNvPr id="38" name="TextBox 38"/>
          <p:cNvSpPr txBox="1"/>
          <p:nvPr/>
        </p:nvSpPr>
        <p:spPr>
          <a:xfrm>
            <a:off x="7283996" y="1804645"/>
            <a:ext cx="2623014" cy="162877"/>
          </a:xfrm>
          <a:prstGeom prst="rect">
            <a:avLst/>
          </a:prstGeom>
        </p:spPr>
        <p:txBody>
          <a:bodyPr lIns="0" tIns="0" rIns="0" bIns="0" rtlCol="0" anchor="t">
            <a:spAutoFit/>
          </a:bodyPr>
          <a:lstStyle/>
          <a:p>
            <a:pPr algn="l">
              <a:lnSpc>
                <a:spcPts val="1299"/>
              </a:lnSpc>
            </a:pPr>
            <a:r>
              <a:rPr lang="en-US" sz="1050" spc="4">
                <a:solidFill>
                  <a:srgbClr val="543996"/>
                </a:solidFill>
                <a:latin typeface="IBM Plex Sans Bold"/>
              </a:rPr>
              <a:t>6. Contract award notices and standstill</a:t>
            </a:r>
          </a:p>
        </p:txBody>
      </p:sp>
      <p:sp>
        <p:nvSpPr>
          <p:cNvPr id="39" name="TextBox 39"/>
          <p:cNvSpPr txBox="1"/>
          <p:nvPr/>
        </p:nvSpPr>
        <p:spPr>
          <a:xfrm>
            <a:off x="7436282" y="1969732"/>
            <a:ext cx="538439" cy="162877"/>
          </a:xfrm>
          <a:prstGeom prst="rect">
            <a:avLst/>
          </a:prstGeom>
        </p:spPr>
        <p:txBody>
          <a:bodyPr lIns="0" tIns="0" rIns="0" bIns="0" rtlCol="0" anchor="t">
            <a:spAutoFit/>
          </a:bodyPr>
          <a:lstStyle/>
          <a:p>
            <a:pPr algn="l">
              <a:lnSpc>
                <a:spcPts val="1299"/>
              </a:lnSpc>
            </a:pPr>
            <a:r>
              <a:rPr lang="en-US" sz="1050" spc="12">
                <a:solidFill>
                  <a:srgbClr val="543996"/>
                </a:solidFill>
                <a:latin typeface="IBM Plex Sans Bold"/>
              </a:rPr>
              <a:t>periods:</a:t>
            </a:r>
          </a:p>
        </p:txBody>
      </p:sp>
      <p:sp>
        <p:nvSpPr>
          <p:cNvPr id="40" name="TextBox 40"/>
          <p:cNvSpPr txBox="1"/>
          <p:nvPr/>
        </p:nvSpPr>
        <p:spPr>
          <a:xfrm>
            <a:off x="755999" y="2811456"/>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1" name="TextBox 41"/>
          <p:cNvSpPr txBox="1"/>
          <p:nvPr/>
        </p:nvSpPr>
        <p:spPr>
          <a:xfrm>
            <a:off x="755999" y="206862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2" name="TextBox 42"/>
          <p:cNvSpPr txBox="1"/>
          <p:nvPr/>
        </p:nvSpPr>
        <p:spPr>
          <a:xfrm>
            <a:off x="755999" y="3224193"/>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3" name="TextBox 43"/>
          <p:cNvSpPr txBox="1"/>
          <p:nvPr/>
        </p:nvSpPr>
        <p:spPr>
          <a:xfrm>
            <a:off x="755999" y="4214927"/>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4" name="TextBox 44"/>
          <p:cNvSpPr txBox="1"/>
          <p:nvPr/>
        </p:nvSpPr>
        <p:spPr>
          <a:xfrm>
            <a:off x="755999" y="4792713"/>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5" name="TextBox 45"/>
          <p:cNvSpPr txBox="1"/>
          <p:nvPr/>
        </p:nvSpPr>
        <p:spPr>
          <a:xfrm>
            <a:off x="755999" y="537050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6" name="TextBox 46"/>
          <p:cNvSpPr txBox="1"/>
          <p:nvPr/>
        </p:nvSpPr>
        <p:spPr>
          <a:xfrm>
            <a:off x="936022" y="4214927"/>
            <a:ext cx="2630738" cy="2121789"/>
          </a:xfrm>
          <a:prstGeom prst="rect">
            <a:avLst/>
          </a:prstGeom>
        </p:spPr>
        <p:txBody>
          <a:bodyPr lIns="0" tIns="0" rIns="0" bIns="0" rtlCol="0" anchor="t">
            <a:spAutoFit/>
          </a:bodyPr>
          <a:lstStyle/>
          <a:p>
            <a:pPr algn="l">
              <a:lnSpc>
                <a:spcPts val="1299"/>
              </a:lnSpc>
            </a:pPr>
            <a:r>
              <a:rPr lang="en-US" sz="900" spc="5">
                <a:solidFill>
                  <a:srgbClr val="313435"/>
                </a:solidFill>
                <a:latin typeface="IBM Plex Sans"/>
              </a:rPr>
              <a:t>Contracting Authorities must publish preliminary engagement notice for most of the procurements under the Act.</a:t>
            </a:r>
          </a:p>
          <a:p>
            <a:pPr algn="l">
              <a:lnSpc>
                <a:spcPts val="2250"/>
              </a:lnSpc>
            </a:pPr>
            <a:r>
              <a:rPr lang="en-US" sz="900" spc="4">
                <a:solidFill>
                  <a:srgbClr val="313435"/>
                </a:solidFill>
                <a:latin typeface="IBM Plex Sans"/>
              </a:rPr>
              <a:t>PMEN aims to inform the market that Authority</a:t>
            </a:r>
          </a:p>
          <a:p>
            <a:pPr algn="l">
              <a:lnSpc>
                <a:spcPts val="450"/>
              </a:lnSpc>
            </a:pPr>
            <a:r>
              <a:rPr lang="en-US" sz="900" spc="5">
                <a:solidFill>
                  <a:srgbClr val="313435"/>
                </a:solidFill>
                <a:latin typeface="IBM Plex Sans"/>
              </a:rPr>
              <a:t>will or has already carried out preliminary market</a:t>
            </a:r>
          </a:p>
          <a:p>
            <a:pPr algn="l">
              <a:lnSpc>
                <a:spcPts val="2149"/>
              </a:lnSpc>
            </a:pPr>
            <a:r>
              <a:rPr lang="en-US" sz="900" spc="3">
                <a:solidFill>
                  <a:srgbClr val="313435"/>
                </a:solidFill>
                <a:latin typeface="IBM Plex Sans"/>
              </a:rPr>
              <a:t>engagement.</a:t>
            </a:r>
          </a:p>
          <a:p>
            <a:pPr algn="l">
              <a:lnSpc>
                <a:spcPts val="1751"/>
              </a:lnSpc>
            </a:pPr>
            <a:r>
              <a:rPr lang="en-US" sz="900" spc="3">
                <a:solidFill>
                  <a:srgbClr val="313435"/>
                </a:solidFill>
                <a:latin typeface="IBM Plex Sans"/>
              </a:rPr>
              <a:t>This is a new notice, which will give suppliers the</a:t>
            </a:r>
          </a:p>
          <a:p>
            <a:pPr algn="l">
              <a:lnSpc>
                <a:spcPts val="847"/>
              </a:lnSpc>
            </a:pPr>
            <a:r>
              <a:rPr lang="en-US" sz="900" spc="3">
                <a:solidFill>
                  <a:srgbClr val="313435"/>
                </a:solidFill>
                <a:latin typeface="IBM Plex Sans"/>
              </a:rPr>
              <a:t>opportunity to engage with Authorities early in</a:t>
            </a:r>
          </a:p>
          <a:p>
            <a:pPr algn="l">
              <a:lnSpc>
                <a:spcPts val="1751"/>
              </a:lnSpc>
            </a:pPr>
            <a:r>
              <a:rPr lang="en-US" sz="900" spc="3">
                <a:solidFill>
                  <a:srgbClr val="313435"/>
                </a:solidFill>
                <a:latin typeface="IBM Plex Sans"/>
              </a:rPr>
              <a:t>the process and present their opinion as to how</a:t>
            </a:r>
          </a:p>
          <a:p>
            <a:pPr algn="l">
              <a:lnSpc>
                <a:spcPts val="847"/>
              </a:lnSpc>
            </a:pPr>
            <a:r>
              <a:rPr lang="en-US" sz="900" spc="3">
                <a:solidFill>
                  <a:srgbClr val="313435"/>
                </a:solidFill>
                <a:latin typeface="IBM Plex Sans"/>
              </a:rPr>
              <a:t>specification, tender process and award criteria</a:t>
            </a:r>
          </a:p>
          <a:p>
            <a:pPr algn="l">
              <a:lnSpc>
                <a:spcPts val="1751"/>
              </a:lnSpc>
            </a:pPr>
            <a:r>
              <a:rPr lang="en-US" sz="900" spc="3">
                <a:solidFill>
                  <a:srgbClr val="313435"/>
                </a:solidFill>
                <a:latin typeface="IBM Plex Sans"/>
              </a:rPr>
              <a:t>should be developed to accurately reflect the</a:t>
            </a:r>
          </a:p>
          <a:p>
            <a:pPr algn="l">
              <a:lnSpc>
                <a:spcPts val="847"/>
              </a:lnSpc>
            </a:pPr>
            <a:r>
              <a:rPr lang="en-US" sz="900" spc="3">
                <a:solidFill>
                  <a:srgbClr val="313435"/>
                </a:solidFill>
                <a:latin typeface="IBM Plex Sans"/>
              </a:rPr>
              <a:t>contract scope and complexity.</a:t>
            </a:r>
          </a:p>
        </p:txBody>
      </p:sp>
      <p:sp>
        <p:nvSpPr>
          <p:cNvPr id="47" name="TextBox 47"/>
          <p:cNvSpPr txBox="1"/>
          <p:nvPr/>
        </p:nvSpPr>
        <p:spPr>
          <a:xfrm>
            <a:off x="936022" y="2068620"/>
            <a:ext cx="2701052" cy="1461592"/>
          </a:xfrm>
          <a:prstGeom prst="rect">
            <a:avLst/>
          </a:prstGeom>
        </p:spPr>
        <p:txBody>
          <a:bodyPr lIns="0" tIns="0" rIns="0" bIns="0" rtlCol="0" anchor="t">
            <a:spAutoFit/>
          </a:bodyPr>
          <a:lstStyle/>
          <a:p>
            <a:pPr algn="l">
              <a:lnSpc>
                <a:spcPts val="1299"/>
              </a:lnSpc>
            </a:pPr>
            <a:r>
              <a:rPr lang="en-US" sz="900" spc="4">
                <a:solidFill>
                  <a:srgbClr val="313435"/>
                </a:solidFill>
                <a:latin typeface="IBM Plex Sans"/>
              </a:rPr>
              <a:t>Contracting authorities with an annual spend over £100 million must publish pipeline notices outlining their planned procurements for the next 18 months.</a:t>
            </a:r>
          </a:p>
          <a:p>
            <a:pPr algn="l">
              <a:lnSpc>
                <a:spcPts val="2250"/>
              </a:lnSpc>
            </a:pPr>
            <a:r>
              <a:rPr lang="en-US" sz="900" spc="3">
                <a:solidFill>
                  <a:srgbClr val="313435"/>
                </a:solidFill>
                <a:latin typeface="IBM Plex Sans"/>
              </a:rPr>
              <a:t>The notice should cover procurements with</a:t>
            </a:r>
          </a:p>
          <a:p>
            <a:pPr algn="l">
              <a:lnSpc>
                <a:spcPts val="450"/>
              </a:lnSpc>
            </a:pPr>
            <a:r>
              <a:rPr lang="en-US" sz="900" spc="4">
                <a:solidFill>
                  <a:srgbClr val="313435"/>
                </a:solidFill>
                <a:latin typeface="IBM Plex Sans"/>
              </a:rPr>
              <a:t>an estimated value above £2 million.</a:t>
            </a:r>
          </a:p>
          <a:p>
            <a:pPr algn="l">
              <a:lnSpc>
                <a:spcPts val="2250"/>
              </a:lnSpc>
            </a:pPr>
            <a:r>
              <a:rPr lang="en-US" sz="900" spc="3">
                <a:solidFill>
                  <a:srgbClr val="313435"/>
                </a:solidFill>
                <a:latin typeface="IBM Plex Sans"/>
              </a:rPr>
              <a:t>Authorities must publish pipeline notices within 56</a:t>
            </a:r>
          </a:p>
          <a:p>
            <a:pPr algn="l">
              <a:lnSpc>
                <a:spcPts val="450"/>
              </a:lnSpc>
            </a:pPr>
            <a:r>
              <a:rPr lang="en-US" sz="900" spc="3">
                <a:solidFill>
                  <a:srgbClr val="313435"/>
                </a:solidFill>
                <a:latin typeface="IBM Plex Sans"/>
              </a:rPr>
              <a:t>days of the start of each financial year.</a:t>
            </a:r>
          </a:p>
        </p:txBody>
      </p:sp>
      <p:sp>
        <p:nvSpPr>
          <p:cNvPr id="48" name="TextBox 48"/>
          <p:cNvSpPr txBox="1"/>
          <p:nvPr/>
        </p:nvSpPr>
        <p:spPr>
          <a:xfrm>
            <a:off x="4019998" y="206862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9" name="TextBox 49"/>
          <p:cNvSpPr txBox="1"/>
          <p:nvPr/>
        </p:nvSpPr>
        <p:spPr>
          <a:xfrm>
            <a:off x="4019998" y="355452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0" name="TextBox 50"/>
          <p:cNvSpPr txBox="1"/>
          <p:nvPr/>
        </p:nvSpPr>
        <p:spPr>
          <a:xfrm>
            <a:off x="4019998" y="504042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1" name="TextBox 51"/>
          <p:cNvSpPr txBox="1"/>
          <p:nvPr/>
        </p:nvSpPr>
        <p:spPr>
          <a:xfrm>
            <a:off x="4019998" y="5453158"/>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2" name="TextBox 52"/>
          <p:cNvSpPr txBox="1"/>
          <p:nvPr/>
        </p:nvSpPr>
        <p:spPr>
          <a:xfrm>
            <a:off x="4019998" y="6195993"/>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3" name="TextBox 53"/>
          <p:cNvSpPr txBox="1"/>
          <p:nvPr/>
        </p:nvSpPr>
        <p:spPr>
          <a:xfrm>
            <a:off x="4200020" y="5040420"/>
            <a:ext cx="2512695" cy="1461592"/>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Contracting authorities must publish a tender notice to commence a procurement procedure.</a:t>
            </a:r>
          </a:p>
          <a:p>
            <a:pPr algn="l">
              <a:lnSpc>
                <a:spcPts val="2250"/>
              </a:lnSpc>
            </a:pPr>
            <a:r>
              <a:rPr lang="en-US" sz="900" spc="3">
                <a:solidFill>
                  <a:srgbClr val="313435"/>
                </a:solidFill>
                <a:latin typeface="IBM Plex Sans"/>
              </a:rPr>
              <a:t>The notice should include information about</a:t>
            </a:r>
          </a:p>
          <a:p>
            <a:pPr algn="l">
              <a:lnSpc>
                <a:spcPts val="450"/>
              </a:lnSpc>
            </a:pPr>
            <a:r>
              <a:rPr lang="en-US" sz="900" spc="3">
                <a:solidFill>
                  <a:srgbClr val="313435"/>
                </a:solidFill>
                <a:latin typeface="IBM Plex Sans"/>
              </a:rPr>
              <a:t>the procurement, such as the goods, services or</a:t>
            </a:r>
          </a:p>
          <a:p>
            <a:pPr algn="l">
              <a:lnSpc>
                <a:spcPts val="2149"/>
              </a:lnSpc>
            </a:pPr>
            <a:r>
              <a:rPr lang="en-US" sz="900" spc="3">
                <a:solidFill>
                  <a:srgbClr val="313435"/>
                </a:solidFill>
                <a:latin typeface="IBM Plex Sans"/>
              </a:rPr>
              <a:t>works required, estimated value, conditions of</a:t>
            </a:r>
          </a:p>
          <a:p>
            <a:pPr algn="l">
              <a:lnSpc>
                <a:spcPts val="450"/>
              </a:lnSpc>
            </a:pPr>
            <a:r>
              <a:rPr lang="en-US" sz="900" spc="4">
                <a:solidFill>
                  <a:srgbClr val="313435"/>
                </a:solidFill>
                <a:latin typeface="IBM Plex Sans"/>
              </a:rPr>
              <a:t>participation, award criteria, etc.</a:t>
            </a:r>
          </a:p>
          <a:p>
            <a:pPr algn="l">
              <a:lnSpc>
                <a:spcPts val="2250"/>
              </a:lnSpc>
            </a:pPr>
            <a:r>
              <a:rPr lang="en-US" sz="900" spc="3">
                <a:solidFill>
                  <a:srgbClr val="313435"/>
                </a:solidFill>
                <a:latin typeface="IBM Plex Sans"/>
              </a:rPr>
              <a:t>Associated tender documents with additional</a:t>
            </a:r>
          </a:p>
          <a:p>
            <a:pPr algn="l">
              <a:lnSpc>
                <a:spcPts val="450"/>
              </a:lnSpc>
            </a:pPr>
            <a:r>
              <a:rPr lang="en-US" sz="900" spc="3">
                <a:solidFill>
                  <a:srgbClr val="313435"/>
                </a:solidFill>
                <a:latin typeface="IBM Plex Sans"/>
              </a:rPr>
              <a:t>information must also be provided.</a:t>
            </a:r>
          </a:p>
        </p:txBody>
      </p:sp>
      <p:sp>
        <p:nvSpPr>
          <p:cNvPr id="54" name="TextBox 54"/>
          <p:cNvSpPr txBox="1"/>
          <p:nvPr/>
        </p:nvSpPr>
        <p:spPr>
          <a:xfrm>
            <a:off x="4200020" y="2068620"/>
            <a:ext cx="2564949" cy="801167"/>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This is an optional notice and Contracting Authorities may use it to signal the market that they are planning on going out to tender shortly. It can be used to warm up the market and simply notify about the upcoming opportunity.</a:t>
            </a:r>
          </a:p>
        </p:txBody>
      </p:sp>
      <p:sp>
        <p:nvSpPr>
          <p:cNvPr id="55" name="TextBox 55"/>
          <p:cNvSpPr txBox="1"/>
          <p:nvPr/>
        </p:nvSpPr>
        <p:spPr>
          <a:xfrm>
            <a:off x="4200020" y="3554520"/>
            <a:ext cx="2608697" cy="63611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Mandatory, unlike under 2015, to publish if contract is entered into without prior competition. This notice can be published only under specific circumstances stated in the Act.</a:t>
            </a:r>
          </a:p>
        </p:txBody>
      </p:sp>
      <p:sp>
        <p:nvSpPr>
          <p:cNvPr id="56" name="TextBox 56"/>
          <p:cNvSpPr txBox="1"/>
          <p:nvPr/>
        </p:nvSpPr>
        <p:spPr>
          <a:xfrm>
            <a:off x="7283996" y="2228212"/>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7" name="TextBox 57"/>
          <p:cNvSpPr txBox="1"/>
          <p:nvPr/>
        </p:nvSpPr>
        <p:spPr>
          <a:xfrm>
            <a:off x="7283996" y="3299546"/>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8" name="TextBox 58"/>
          <p:cNvSpPr txBox="1"/>
          <p:nvPr/>
        </p:nvSpPr>
        <p:spPr>
          <a:xfrm>
            <a:off x="7283996" y="5091227"/>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9" name="TextBox 59"/>
          <p:cNvSpPr txBox="1"/>
          <p:nvPr/>
        </p:nvSpPr>
        <p:spPr>
          <a:xfrm>
            <a:off x="7464009" y="2195027"/>
            <a:ext cx="2587247" cy="2235784"/>
          </a:xfrm>
          <a:prstGeom prst="rect">
            <a:avLst/>
          </a:prstGeom>
        </p:spPr>
        <p:txBody>
          <a:bodyPr lIns="0" tIns="0" rIns="0" bIns="0" rtlCol="0" anchor="t">
            <a:spAutoFit/>
          </a:bodyPr>
          <a:lstStyle/>
          <a:p>
            <a:pPr algn="l">
              <a:lnSpc>
                <a:spcPts val="1300"/>
              </a:lnSpc>
            </a:pPr>
            <a:r>
              <a:rPr lang="en-US" sz="900" spc="3">
                <a:solidFill>
                  <a:srgbClr val="313435"/>
                </a:solidFill>
                <a:latin typeface="IBM Plex Sans"/>
              </a:rPr>
              <a:t>For procurements over the threshold, there is a mandatory standstill period of 8 working days before the contract can be entered into, which starts on the day the contract award notice is published. Authorities can choose to apply a voluntary standstill period in other cases.</a:t>
            </a:r>
          </a:p>
          <a:p>
            <a:pPr algn="l">
              <a:lnSpc>
                <a:spcPts val="2250"/>
              </a:lnSpc>
            </a:pPr>
            <a:r>
              <a:rPr lang="en-US" sz="900" spc="3">
                <a:solidFill>
                  <a:srgbClr val="313435"/>
                </a:solidFill>
                <a:latin typeface="IBM Plex Sans"/>
              </a:rPr>
              <a:t>Standstill period provides a cooling-off period </a:t>
            </a:r>
          </a:p>
          <a:p>
            <a:pPr algn="l">
              <a:lnSpc>
                <a:spcPts val="450"/>
              </a:lnSpc>
            </a:pPr>
            <a:r>
              <a:rPr lang="en-US" sz="900" spc="3">
                <a:solidFill>
                  <a:srgbClr val="313435"/>
                </a:solidFill>
                <a:latin typeface="IBM Plex Sans"/>
              </a:rPr>
              <a:t>between contract award and start date, in case </a:t>
            </a:r>
          </a:p>
          <a:p>
            <a:pPr algn="l">
              <a:lnSpc>
                <a:spcPts val="2149"/>
              </a:lnSpc>
            </a:pPr>
            <a:r>
              <a:rPr lang="en-US" sz="900" spc="3">
                <a:solidFill>
                  <a:srgbClr val="313435"/>
                </a:solidFill>
                <a:latin typeface="IBM Plex Sans"/>
              </a:rPr>
              <a:t>any challenges arise from participating suppliers. </a:t>
            </a:r>
          </a:p>
          <a:p>
            <a:pPr algn="l">
              <a:lnSpc>
                <a:spcPts val="450"/>
              </a:lnSpc>
            </a:pPr>
            <a:r>
              <a:rPr lang="en-US" sz="900" spc="3">
                <a:solidFill>
                  <a:srgbClr val="313435"/>
                </a:solidFill>
                <a:latin typeface="IBM Plex Sans"/>
              </a:rPr>
              <a:t>Suppliers have 30 days to challenge the award </a:t>
            </a:r>
          </a:p>
          <a:p>
            <a:pPr algn="l">
              <a:lnSpc>
                <a:spcPts val="2149"/>
              </a:lnSpc>
            </a:pPr>
            <a:r>
              <a:rPr lang="en-US" sz="900" spc="3">
                <a:solidFill>
                  <a:srgbClr val="313435"/>
                </a:solidFill>
                <a:latin typeface="IBM Plex Sans"/>
              </a:rPr>
              <a:t>decision, from the day the supplier first knew, or </a:t>
            </a:r>
          </a:p>
          <a:p>
            <a:pPr algn="l">
              <a:lnSpc>
                <a:spcPts val="450"/>
              </a:lnSpc>
            </a:pPr>
            <a:r>
              <a:rPr lang="en-US" sz="900" spc="3">
                <a:solidFill>
                  <a:srgbClr val="313435"/>
                </a:solidFill>
                <a:latin typeface="IBM Plex Sans"/>
              </a:rPr>
              <a:t>ought to have known, about the circumstances </a:t>
            </a:r>
          </a:p>
          <a:p>
            <a:pPr algn="l">
              <a:lnSpc>
                <a:spcPts val="2149"/>
              </a:lnSpc>
            </a:pPr>
            <a:r>
              <a:rPr lang="en-US" sz="900" spc="3">
                <a:solidFill>
                  <a:srgbClr val="313435"/>
                </a:solidFill>
                <a:latin typeface="IBM Plex Sans"/>
              </a:rPr>
              <a:t>giving rise to the claim</a:t>
            </a:r>
          </a:p>
        </p:txBody>
      </p:sp>
      <p:sp>
        <p:nvSpPr>
          <p:cNvPr id="60" name="TextBox 60"/>
          <p:cNvSpPr txBox="1"/>
          <p:nvPr/>
        </p:nvSpPr>
        <p:spPr>
          <a:xfrm>
            <a:off x="7464019" y="5091227"/>
            <a:ext cx="2669000" cy="471068"/>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Contracting Authorities must publish procurement termination notice if they chose not to award a public contract or if procedure is abandoned.</a:t>
            </a:r>
          </a:p>
        </p:txBody>
      </p:sp>
      <p:sp>
        <p:nvSpPr>
          <p:cNvPr id="61" name="TextBox 61"/>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62" name="TextBox 62"/>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06</a:t>
            </a: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E8F0ED"/>
        </a:solidFill>
        <a:effectLst/>
      </p:bgPr>
    </p:bg>
    <p:spTree>
      <p:nvGrpSpPr>
        <p:cNvPr id="1" name=""/>
        <p:cNvGrpSpPr/>
        <p:nvPr/>
      </p:nvGrpSpPr>
      <p:grpSpPr>
        <a:xfrm>
          <a:off x="0" y="0"/>
          <a:ext cx="0" cy="0"/>
          <a:chOff x="0" y="0"/>
          <a:chExt cx="0" cy="0"/>
        </a:xfrm>
      </p:grpSpPr>
      <p:grpSp>
        <p:nvGrpSpPr>
          <p:cNvPr id="2" name="Group 2"/>
          <p:cNvGrpSpPr>
            <a:grpSpLocks noChangeAspect="1"/>
          </p:cNvGrpSpPr>
          <p:nvPr/>
        </p:nvGrpSpPr>
        <p:grpSpPr>
          <a:xfrm>
            <a:off x="242497" y="293703"/>
            <a:ext cx="3552996" cy="4967649"/>
            <a:chOff x="0" y="0"/>
            <a:chExt cx="3553003" cy="4967656"/>
          </a:xfrm>
        </p:grpSpPr>
        <p:sp>
          <p:nvSpPr>
            <p:cNvPr id="3" name="Freeform 3"/>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sp>
          <p:nvSpPr>
            <p:cNvPr id="4" name="Freeform 4"/>
            <p:cNvSpPr/>
            <p:nvPr/>
          </p:nvSpPr>
          <p:spPr>
            <a:xfrm>
              <a:off x="63500" y="6350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FFFF"/>
            </a:solidFill>
          </p:spPr>
          <p:txBody>
            <a:bodyPr/>
            <a:lstStyle/>
            <a:p>
              <a:endParaRPr lang="en-GB"/>
            </a:p>
          </p:txBody>
        </p:sp>
        <p:sp>
          <p:nvSpPr>
            <p:cNvPr id="5" name="Freeform 5"/>
            <p:cNvSpPr/>
            <p:nvPr/>
          </p:nvSpPr>
          <p:spPr>
            <a:xfrm>
              <a:off x="369443" y="972312"/>
              <a:ext cx="3120009" cy="2036318"/>
            </a:xfrm>
            <a:custGeom>
              <a:avLst/>
              <a:gdLst/>
              <a:ahLst/>
              <a:cxnLst/>
              <a:rect l="l" t="t" r="r" b="b"/>
              <a:pathLst>
                <a:path w="3120009" h="2036318">
                  <a:moveTo>
                    <a:pt x="72009" y="0"/>
                  </a:moveTo>
                  <a:cubicBezTo>
                    <a:pt x="32258" y="0"/>
                    <a:pt x="0" y="38227"/>
                    <a:pt x="0" y="85471"/>
                  </a:cubicBezTo>
                  <a:lnTo>
                    <a:pt x="0" y="1950847"/>
                  </a:lnTo>
                  <a:cubicBezTo>
                    <a:pt x="0" y="1998091"/>
                    <a:pt x="32258" y="2036318"/>
                    <a:pt x="72009" y="2036318"/>
                  </a:cubicBezTo>
                  <a:lnTo>
                    <a:pt x="3048000" y="2036318"/>
                  </a:lnTo>
                  <a:cubicBezTo>
                    <a:pt x="3087751" y="2036318"/>
                    <a:pt x="3120009" y="1998091"/>
                    <a:pt x="3120009" y="1950847"/>
                  </a:cubicBezTo>
                  <a:lnTo>
                    <a:pt x="3120009" y="85598"/>
                  </a:lnTo>
                  <a:cubicBezTo>
                    <a:pt x="3120009" y="38354"/>
                    <a:pt x="3087751" y="127"/>
                    <a:pt x="3048000" y="127"/>
                  </a:cubicBezTo>
                  <a:close/>
                </a:path>
              </a:pathLst>
            </a:custGeom>
            <a:solidFill>
              <a:srgbClr val="FFFFFF"/>
            </a:solidFill>
          </p:spPr>
          <p:txBody>
            <a:bodyPr/>
            <a:lstStyle/>
            <a:p>
              <a:endParaRPr lang="en-GB"/>
            </a:p>
          </p:txBody>
        </p:sp>
        <p:sp>
          <p:nvSpPr>
            <p:cNvPr id="6" name="Freeform 6"/>
            <p:cNvSpPr/>
            <p:nvPr/>
          </p:nvSpPr>
          <p:spPr>
            <a:xfrm>
              <a:off x="513461" y="129400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sp>
          <p:nvSpPr>
            <p:cNvPr id="7" name="Freeform 7"/>
            <p:cNvSpPr/>
            <p:nvPr/>
          </p:nvSpPr>
          <p:spPr>
            <a:xfrm>
              <a:off x="369443" y="3122930"/>
              <a:ext cx="3120009" cy="1781175"/>
            </a:xfrm>
            <a:custGeom>
              <a:avLst/>
              <a:gdLst/>
              <a:ahLst/>
              <a:cxnLst/>
              <a:rect l="l" t="t" r="r" b="b"/>
              <a:pathLst>
                <a:path w="3120009" h="1781175">
                  <a:moveTo>
                    <a:pt x="72009" y="0"/>
                  </a:moveTo>
                  <a:cubicBezTo>
                    <a:pt x="32258" y="0"/>
                    <a:pt x="0" y="32258"/>
                    <a:pt x="0" y="72009"/>
                  </a:cubicBezTo>
                  <a:lnTo>
                    <a:pt x="0" y="1709166"/>
                  </a:lnTo>
                  <a:cubicBezTo>
                    <a:pt x="0" y="1748917"/>
                    <a:pt x="32258" y="1781175"/>
                    <a:pt x="72009" y="1781175"/>
                  </a:cubicBezTo>
                  <a:lnTo>
                    <a:pt x="3048000" y="1781175"/>
                  </a:lnTo>
                  <a:cubicBezTo>
                    <a:pt x="3087751" y="1781175"/>
                    <a:pt x="3120009" y="1748917"/>
                    <a:pt x="3120009" y="1709166"/>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8" name="Freeform 8"/>
            <p:cNvSpPr/>
            <p:nvPr/>
          </p:nvSpPr>
          <p:spPr>
            <a:xfrm>
              <a:off x="513461" y="347205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9" name="Group 9"/>
          <p:cNvGrpSpPr>
            <a:grpSpLocks noChangeAspect="1"/>
          </p:cNvGrpSpPr>
          <p:nvPr/>
        </p:nvGrpSpPr>
        <p:grpSpPr>
          <a:xfrm>
            <a:off x="3812505" y="1201979"/>
            <a:ext cx="3246996" cy="2254787"/>
            <a:chOff x="0" y="0"/>
            <a:chExt cx="3246996" cy="2254783"/>
          </a:xfrm>
        </p:grpSpPr>
        <p:sp>
          <p:nvSpPr>
            <p:cNvPr id="10" name="Freeform 10"/>
            <p:cNvSpPr/>
            <p:nvPr/>
          </p:nvSpPr>
          <p:spPr>
            <a:xfrm>
              <a:off x="63500" y="63500"/>
              <a:ext cx="3120009" cy="2127758"/>
            </a:xfrm>
            <a:custGeom>
              <a:avLst/>
              <a:gdLst/>
              <a:ahLst/>
              <a:cxnLst/>
              <a:rect l="l" t="t" r="r" b="b"/>
              <a:pathLst>
                <a:path w="3120009" h="2127758">
                  <a:moveTo>
                    <a:pt x="72009" y="0"/>
                  </a:moveTo>
                  <a:cubicBezTo>
                    <a:pt x="32258" y="0"/>
                    <a:pt x="0" y="32258"/>
                    <a:pt x="0" y="72009"/>
                  </a:cubicBezTo>
                  <a:lnTo>
                    <a:pt x="0" y="2055749"/>
                  </a:lnTo>
                  <a:cubicBezTo>
                    <a:pt x="0" y="2095500"/>
                    <a:pt x="32258" y="2127758"/>
                    <a:pt x="72009" y="2127758"/>
                  </a:cubicBezTo>
                  <a:lnTo>
                    <a:pt x="3048000" y="2127758"/>
                  </a:lnTo>
                  <a:cubicBezTo>
                    <a:pt x="3087751" y="2127758"/>
                    <a:pt x="3120009" y="2095500"/>
                    <a:pt x="3120009" y="2055749"/>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1" name="Freeform 11"/>
            <p:cNvSpPr/>
            <p:nvPr/>
          </p:nvSpPr>
          <p:spPr>
            <a:xfrm>
              <a:off x="207518" y="385699"/>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2" name="Group 12"/>
          <p:cNvGrpSpPr>
            <a:grpSpLocks noChangeAspect="1"/>
          </p:cNvGrpSpPr>
          <p:nvPr/>
        </p:nvGrpSpPr>
        <p:grpSpPr>
          <a:xfrm>
            <a:off x="3812505" y="3473758"/>
            <a:ext cx="3246996" cy="1552118"/>
            <a:chOff x="0" y="0"/>
            <a:chExt cx="3246996" cy="1552118"/>
          </a:xfrm>
        </p:grpSpPr>
        <p:sp>
          <p:nvSpPr>
            <p:cNvPr id="13" name="Freeform 13"/>
            <p:cNvSpPr/>
            <p:nvPr/>
          </p:nvSpPr>
          <p:spPr>
            <a:xfrm>
              <a:off x="63500" y="63500"/>
              <a:ext cx="3120009" cy="1425067"/>
            </a:xfrm>
            <a:custGeom>
              <a:avLst/>
              <a:gdLst/>
              <a:ahLst/>
              <a:cxnLst/>
              <a:rect l="l" t="t" r="r" b="b"/>
              <a:pathLst>
                <a:path w="3120009" h="1425067">
                  <a:moveTo>
                    <a:pt x="72009" y="0"/>
                  </a:moveTo>
                  <a:cubicBezTo>
                    <a:pt x="32258" y="0"/>
                    <a:pt x="0" y="32258"/>
                    <a:pt x="0" y="72009"/>
                  </a:cubicBezTo>
                  <a:lnTo>
                    <a:pt x="0" y="1353058"/>
                  </a:lnTo>
                  <a:cubicBezTo>
                    <a:pt x="0" y="1392809"/>
                    <a:pt x="32258" y="1425067"/>
                    <a:pt x="72009" y="1425067"/>
                  </a:cubicBezTo>
                  <a:lnTo>
                    <a:pt x="3048000" y="1425067"/>
                  </a:lnTo>
                  <a:cubicBezTo>
                    <a:pt x="3087751" y="1425067"/>
                    <a:pt x="3120009" y="1392809"/>
                    <a:pt x="3120009" y="1353058"/>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4" name="Freeform 14"/>
            <p:cNvSpPr/>
            <p:nvPr/>
          </p:nvSpPr>
          <p:spPr>
            <a:xfrm>
              <a:off x="207518" y="425323"/>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5" name="Group 15"/>
          <p:cNvGrpSpPr>
            <a:grpSpLocks noChangeAspect="1"/>
          </p:cNvGrpSpPr>
          <p:nvPr/>
        </p:nvGrpSpPr>
        <p:grpSpPr>
          <a:xfrm>
            <a:off x="3812505" y="5050707"/>
            <a:ext cx="3246996" cy="1729140"/>
            <a:chOff x="0" y="0"/>
            <a:chExt cx="3246996" cy="1729143"/>
          </a:xfrm>
        </p:grpSpPr>
        <p:sp>
          <p:nvSpPr>
            <p:cNvPr id="16" name="Freeform 16"/>
            <p:cNvSpPr/>
            <p:nvPr/>
          </p:nvSpPr>
          <p:spPr>
            <a:xfrm>
              <a:off x="63500" y="63500"/>
              <a:ext cx="3120009" cy="1602105"/>
            </a:xfrm>
            <a:custGeom>
              <a:avLst/>
              <a:gdLst/>
              <a:ahLst/>
              <a:cxnLst/>
              <a:rect l="l" t="t" r="r" b="b"/>
              <a:pathLst>
                <a:path w="3120009" h="1602105">
                  <a:moveTo>
                    <a:pt x="72009" y="0"/>
                  </a:moveTo>
                  <a:cubicBezTo>
                    <a:pt x="32258" y="0"/>
                    <a:pt x="0" y="32258"/>
                    <a:pt x="0" y="72009"/>
                  </a:cubicBezTo>
                  <a:lnTo>
                    <a:pt x="0" y="1530096"/>
                  </a:lnTo>
                  <a:cubicBezTo>
                    <a:pt x="0" y="1569847"/>
                    <a:pt x="32258" y="1602105"/>
                    <a:pt x="72009" y="1602105"/>
                  </a:cubicBezTo>
                  <a:lnTo>
                    <a:pt x="3048000" y="1602105"/>
                  </a:lnTo>
                  <a:cubicBezTo>
                    <a:pt x="3087751" y="1602105"/>
                    <a:pt x="3120009" y="1569847"/>
                    <a:pt x="3120009" y="1530096"/>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17" name="Freeform 17"/>
            <p:cNvSpPr/>
            <p:nvPr/>
          </p:nvSpPr>
          <p:spPr>
            <a:xfrm>
              <a:off x="207518" y="581914"/>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18" name="Group 18"/>
          <p:cNvGrpSpPr>
            <a:grpSpLocks noChangeAspect="1"/>
          </p:cNvGrpSpPr>
          <p:nvPr/>
        </p:nvGrpSpPr>
        <p:grpSpPr>
          <a:xfrm>
            <a:off x="7076504" y="1201979"/>
            <a:ext cx="3246996" cy="1882150"/>
            <a:chOff x="0" y="0"/>
            <a:chExt cx="3246996" cy="1882153"/>
          </a:xfrm>
        </p:grpSpPr>
        <p:sp>
          <p:nvSpPr>
            <p:cNvPr id="19" name="Freeform 19"/>
            <p:cNvSpPr/>
            <p:nvPr/>
          </p:nvSpPr>
          <p:spPr>
            <a:xfrm>
              <a:off x="63500" y="63500"/>
              <a:ext cx="3120009" cy="1755140"/>
            </a:xfrm>
            <a:custGeom>
              <a:avLst/>
              <a:gdLst/>
              <a:ahLst/>
              <a:cxnLst/>
              <a:rect l="l" t="t" r="r" b="b"/>
              <a:pathLst>
                <a:path w="3120009" h="1755140">
                  <a:moveTo>
                    <a:pt x="72009" y="0"/>
                  </a:moveTo>
                  <a:cubicBezTo>
                    <a:pt x="32258" y="0"/>
                    <a:pt x="0" y="32258"/>
                    <a:pt x="0" y="72009"/>
                  </a:cubicBezTo>
                  <a:lnTo>
                    <a:pt x="0" y="1683131"/>
                  </a:lnTo>
                  <a:cubicBezTo>
                    <a:pt x="0" y="1722882"/>
                    <a:pt x="32258" y="1755140"/>
                    <a:pt x="72009" y="1755140"/>
                  </a:cubicBezTo>
                  <a:lnTo>
                    <a:pt x="3048000" y="1755140"/>
                  </a:lnTo>
                  <a:cubicBezTo>
                    <a:pt x="3087751" y="1755140"/>
                    <a:pt x="3120009" y="1722882"/>
                    <a:pt x="3120009" y="1683131"/>
                  </a:cubicBezTo>
                  <a:lnTo>
                    <a:pt x="3120009" y="72009"/>
                  </a:lnTo>
                  <a:cubicBezTo>
                    <a:pt x="3120009" y="32258"/>
                    <a:pt x="3087751" y="0"/>
                    <a:pt x="3048000" y="0"/>
                  </a:cubicBezTo>
                  <a:close/>
                </a:path>
              </a:pathLst>
            </a:custGeom>
            <a:solidFill>
              <a:srgbClr val="FFFFFF"/>
            </a:solidFill>
          </p:spPr>
          <p:txBody>
            <a:bodyPr/>
            <a:lstStyle/>
            <a:p>
              <a:endParaRPr lang="en-GB"/>
            </a:p>
          </p:txBody>
        </p:sp>
        <p:sp>
          <p:nvSpPr>
            <p:cNvPr id="20" name="Freeform 20"/>
            <p:cNvSpPr/>
            <p:nvPr/>
          </p:nvSpPr>
          <p:spPr>
            <a:xfrm>
              <a:off x="207518" y="385699"/>
              <a:ext cx="2831973" cy="6350"/>
            </a:xfrm>
            <a:custGeom>
              <a:avLst/>
              <a:gdLst/>
              <a:ahLst/>
              <a:cxnLst/>
              <a:rect l="l" t="t" r="r" b="b"/>
              <a:pathLst>
                <a:path w="2831973" h="6350">
                  <a:moveTo>
                    <a:pt x="0" y="0"/>
                  </a:moveTo>
                  <a:lnTo>
                    <a:pt x="2831973" y="0"/>
                  </a:lnTo>
                  <a:lnTo>
                    <a:pt x="2831973" y="6350"/>
                  </a:lnTo>
                  <a:lnTo>
                    <a:pt x="0" y="6350"/>
                  </a:lnTo>
                  <a:close/>
                </a:path>
              </a:pathLst>
            </a:custGeom>
            <a:solidFill>
              <a:srgbClr val="543996"/>
            </a:solidFill>
          </p:spPr>
          <p:txBody>
            <a:bodyPr/>
            <a:lstStyle/>
            <a:p>
              <a:endParaRPr lang="en-GB"/>
            </a:p>
          </p:txBody>
        </p:sp>
      </p:grpSp>
      <p:grpSp>
        <p:nvGrpSpPr>
          <p:cNvPr id="21" name="Group 21"/>
          <p:cNvGrpSpPr>
            <a:grpSpLocks noChangeAspect="1"/>
          </p:cNvGrpSpPr>
          <p:nvPr/>
        </p:nvGrpSpPr>
        <p:grpSpPr>
          <a:xfrm>
            <a:off x="-63503" y="3103207"/>
            <a:ext cx="10819000" cy="4520298"/>
            <a:chOff x="0" y="0"/>
            <a:chExt cx="10819003" cy="4520298"/>
          </a:xfrm>
        </p:grpSpPr>
        <p:sp>
          <p:nvSpPr>
            <p:cNvPr id="22" name="Freeform 22"/>
            <p:cNvSpPr/>
            <p:nvPr/>
          </p:nvSpPr>
          <p:spPr>
            <a:xfrm>
              <a:off x="7203440" y="63500"/>
              <a:ext cx="3552063" cy="4393311"/>
            </a:xfrm>
            <a:custGeom>
              <a:avLst/>
              <a:gdLst/>
              <a:ahLst/>
              <a:cxnLst/>
              <a:rect l="l" t="t" r="r" b="b"/>
              <a:pathLst>
                <a:path w="3552063" h="4393311">
                  <a:moveTo>
                    <a:pt x="2245487" y="0"/>
                  </a:moveTo>
                  <a:cubicBezTo>
                    <a:pt x="1005332" y="0"/>
                    <a:pt x="0" y="1005332"/>
                    <a:pt x="0" y="2245360"/>
                  </a:cubicBezTo>
                  <a:cubicBezTo>
                    <a:pt x="0" y="3257042"/>
                    <a:pt x="669163" y="4112514"/>
                    <a:pt x="1589024" y="4393311"/>
                  </a:cubicBezTo>
                  <a:lnTo>
                    <a:pt x="2901823" y="4393311"/>
                  </a:lnTo>
                  <a:cubicBezTo>
                    <a:pt x="3137408" y="4321429"/>
                    <a:pt x="3356483" y="4211828"/>
                    <a:pt x="3552063" y="4071620"/>
                  </a:cubicBezTo>
                  <a:lnTo>
                    <a:pt x="3552063" y="4071620"/>
                  </a:lnTo>
                  <a:lnTo>
                    <a:pt x="3552063" y="419100"/>
                  </a:lnTo>
                  <a:lnTo>
                    <a:pt x="3552063" y="419100"/>
                  </a:lnTo>
                  <a:cubicBezTo>
                    <a:pt x="3184017" y="155321"/>
                    <a:pt x="2732786" y="0"/>
                    <a:pt x="2245487" y="0"/>
                  </a:cubicBezTo>
                  <a:close/>
                </a:path>
              </a:pathLst>
            </a:custGeom>
            <a:solidFill>
              <a:srgbClr val="FFE600"/>
            </a:solidFill>
          </p:spPr>
          <p:txBody>
            <a:bodyPr/>
            <a:lstStyle/>
            <a:p>
              <a:endParaRPr lang="en-GB"/>
            </a:p>
          </p:txBody>
        </p:sp>
        <p:sp>
          <p:nvSpPr>
            <p:cNvPr id="23" name="Freeform 23"/>
            <p:cNvSpPr/>
            <p:nvPr/>
          </p:nvSpPr>
          <p:spPr>
            <a:xfrm>
              <a:off x="7893558" y="971550"/>
              <a:ext cx="25400" cy="2641600"/>
            </a:xfrm>
            <a:custGeom>
              <a:avLst/>
              <a:gdLst/>
              <a:ahLst/>
              <a:cxnLst/>
              <a:rect l="l" t="t" r="r" b="b"/>
              <a:pathLst>
                <a:path w="25400" h="2641600">
                  <a:moveTo>
                    <a:pt x="25400" y="12700"/>
                  </a:moveTo>
                  <a:lnTo>
                    <a:pt x="25400" y="2628900"/>
                  </a:lnTo>
                  <a:cubicBezTo>
                    <a:pt x="25400" y="2635885"/>
                    <a:pt x="19685" y="2641600"/>
                    <a:pt x="12700" y="2641600"/>
                  </a:cubicBezTo>
                  <a:lnTo>
                    <a:pt x="0" y="2635885"/>
                  </a:lnTo>
                  <a:lnTo>
                    <a:pt x="0" y="12700"/>
                  </a:lnTo>
                  <a:cubicBezTo>
                    <a:pt x="0" y="5715"/>
                    <a:pt x="5715" y="0"/>
                    <a:pt x="12700" y="0"/>
                  </a:cubicBezTo>
                  <a:lnTo>
                    <a:pt x="25400" y="5715"/>
                  </a:lnTo>
                  <a:close/>
                </a:path>
              </a:pathLst>
            </a:custGeom>
            <a:solidFill>
              <a:srgbClr val="543996"/>
            </a:solidFill>
          </p:spPr>
          <p:txBody>
            <a:bodyPr/>
            <a:lstStyle/>
            <a:p>
              <a:endParaRPr lang="en-GB"/>
            </a:p>
          </p:txBody>
        </p:sp>
        <p:sp>
          <p:nvSpPr>
            <p:cNvPr id="24" name="Freeform 24"/>
            <p:cNvSpPr/>
            <p:nvPr/>
          </p:nvSpPr>
          <p:spPr>
            <a:xfrm>
              <a:off x="63500" y="4024757"/>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25" name="Freeform 25"/>
            <p:cNvSpPr/>
            <p:nvPr/>
          </p:nvSpPr>
          <p:spPr>
            <a:xfrm>
              <a:off x="675513" y="4132834"/>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sp>
        <p:nvSpPr>
          <p:cNvPr id="26" name="TextBox 26"/>
          <p:cNvSpPr txBox="1"/>
          <p:nvPr/>
        </p:nvSpPr>
        <p:spPr>
          <a:xfrm>
            <a:off x="755999" y="1372848"/>
            <a:ext cx="1714233" cy="181927"/>
          </a:xfrm>
          <a:prstGeom prst="rect">
            <a:avLst/>
          </a:prstGeom>
        </p:spPr>
        <p:txBody>
          <a:bodyPr lIns="0" tIns="0" rIns="0" bIns="0" rtlCol="0" anchor="t">
            <a:spAutoFit/>
          </a:bodyPr>
          <a:lstStyle/>
          <a:p>
            <a:pPr algn="l">
              <a:lnSpc>
                <a:spcPts val="1470"/>
              </a:lnSpc>
            </a:pPr>
            <a:r>
              <a:rPr lang="en-US" sz="1050" spc="11">
                <a:solidFill>
                  <a:srgbClr val="543996"/>
                </a:solidFill>
                <a:latin typeface="IBM Plex Sans Bold"/>
              </a:rPr>
              <a:t>8.Contract details notices</a:t>
            </a:r>
          </a:p>
        </p:txBody>
      </p:sp>
      <p:sp>
        <p:nvSpPr>
          <p:cNvPr id="27" name="TextBox 27"/>
          <p:cNvSpPr txBox="1"/>
          <p:nvPr/>
        </p:nvSpPr>
        <p:spPr>
          <a:xfrm>
            <a:off x="755999" y="3538195"/>
            <a:ext cx="1786366"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Bold"/>
              </a:rPr>
              <a:t>9.Contract change notices:</a:t>
            </a:r>
          </a:p>
        </p:txBody>
      </p:sp>
      <p:sp>
        <p:nvSpPr>
          <p:cNvPr id="28" name="TextBox 28"/>
          <p:cNvSpPr txBox="1"/>
          <p:nvPr/>
        </p:nvSpPr>
        <p:spPr>
          <a:xfrm>
            <a:off x="622297" y="5384740"/>
            <a:ext cx="2969752" cy="988314"/>
          </a:xfrm>
          <a:prstGeom prst="rect">
            <a:avLst/>
          </a:prstGeom>
        </p:spPr>
        <p:txBody>
          <a:bodyPr lIns="0" tIns="0" rIns="0" bIns="0" rtlCol="0" anchor="t">
            <a:spAutoFit/>
          </a:bodyPr>
          <a:lstStyle/>
          <a:p>
            <a:pPr algn="l">
              <a:lnSpc>
                <a:spcPts val="1299"/>
              </a:lnSpc>
            </a:pPr>
            <a:r>
              <a:rPr lang="en-US" sz="1050" spc="9">
                <a:solidFill>
                  <a:srgbClr val="543996"/>
                </a:solidFill>
                <a:latin typeface="IBM Plex Sans"/>
              </a:rPr>
              <a:t>Contracting authorities should carefully review the requirements and thresholds for each type of notice, as there are some exceptions and variations depending on the contract type and value. Notices will need to be published on the new central digital platform.</a:t>
            </a:r>
          </a:p>
        </p:txBody>
      </p:sp>
      <p:sp>
        <p:nvSpPr>
          <p:cNvPr id="29" name="TextBox 29"/>
          <p:cNvSpPr txBox="1"/>
          <p:nvPr/>
        </p:nvSpPr>
        <p:spPr>
          <a:xfrm>
            <a:off x="4019998" y="1372848"/>
            <a:ext cx="1860994"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Bold"/>
              </a:rPr>
              <a:t>11.Dynamic market notices:</a:t>
            </a:r>
          </a:p>
        </p:txBody>
      </p:sp>
      <p:sp>
        <p:nvSpPr>
          <p:cNvPr id="30" name="TextBox 30"/>
          <p:cNvSpPr txBox="1"/>
          <p:nvPr/>
        </p:nvSpPr>
        <p:spPr>
          <a:xfrm>
            <a:off x="4019998" y="3684251"/>
            <a:ext cx="2149335" cy="181927"/>
          </a:xfrm>
          <a:prstGeom prst="rect">
            <a:avLst/>
          </a:prstGeom>
        </p:spPr>
        <p:txBody>
          <a:bodyPr lIns="0" tIns="0" rIns="0" bIns="0" rtlCol="0" anchor="t">
            <a:spAutoFit/>
          </a:bodyPr>
          <a:lstStyle/>
          <a:p>
            <a:pPr algn="l">
              <a:lnSpc>
                <a:spcPts val="1470"/>
              </a:lnSpc>
            </a:pPr>
            <a:r>
              <a:rPr lang="en-US" sz="1050" spc="4">
                <a:solidFill>
                  <a:srgbClr val="543996"/>
                </a:solidFill>
                <a:latin typeface="IBM Plex Sans Bold"/>
              </a:rPr>
              <a:t>10.Contract termination notices:</a:t>
            </a:r>
          </a:p>
        </p:txBody>
      </p:sp>
      <p:sp>
        <p:nvSpPr>
          <p:cNvPr id="31" name="TextBox 31"/>
          <p:cNvSpPr txBox="1"/>
          <p:nvPr/>
        </p:nvSpPr>
        <p:spPr>
          <a:xfrm>
            <a:off x="4019998" y="5271745"/>
            <a:ext cx="2638044" cy="162877"/>
          </a:xfrm>
          <a:prstGeom prst="rect">
            <a:avLst/>
          </a:prstGeom>
        </p:spPr>
        <p:txBody>
          <a:bodyPr lIns="0" tIns="0" rIns="0" bIns="0" rtlCol="0" anchor="t">
            <a:spAutoFit/>
          </a:bodyPr>
          <a:lstStyle/>
          <a:p>
            <a:pPr algn="l">
              <a:lnSpc>
                <a:spcPts val="1299"/>
              </a:lnSpc>
            </a:pPr>
            <a:r>
              <a:rPr lang="en-US" sz="1050" spc="4">
                <a:solidFill>
                  <a:srgbClr val="543996"/>
                </a:solidFill>
                <a:latin typeface="IBM Plex Sans Bold"/>
              </a:rPr>
              <a:t>12. Assessment of contract performance</a:t>
            </a:r>
          </a:p>
        </p:txBody>
      </p:sp>
      <p:sp>
        <p:nvSpPr>
          <p:cNvPr id="32" name="TextBox 32"/>
          <p:cNvSpPr txBox="1"/>
          <p:nvPr/>
        </p:nvSpPr>
        <p:spPr>
          <a:xfrm>
            <a:off x="4246959" y="5436832"/>
            <a:ext cx="443998" cy="162877"/>
          </a:xfrm>
          <a:prstGeom prst="rect">
            <a:avLst/>
          </a:prstGeom>
        </p:spPr>
        <p:txBody>
          <a:bodyPr lIns="0" tIns="0" rIns="0" bIns="0" rtlCol="0" anchor="t">
            <a:spAutoFit/>
          </a:bodyPr>
          <a:lstStyle/>
          <a:p>
            <a:pPr algn="l">
              <a:lnSpc>
                <a:spcPts val="1299"/>
              </a:lnSpc>
            </a:pPr>
            <a:r>
              <a:rPr lang="en-US" sz="1050" spc="8">
                <a:solidFill>
                  <a:srgbClr val="543996"/>
                </a:solidFill>
                <a:latin typeface="IBM Plex Sans Bold"/>
              </a:rPr>
              <a:t>notice:</a:t>
            </a:r>
          </a:p>
        </p:txBody>
      </p:sp>
      <p:sp>
        <p:nvSpPr>
          <p:cNvPr id="33" name="TextBox 33"/>
          <p:cNvSpPr txBox="1"/>
          <p:nvPr/>
        </p:nvSpPr>
        <p:spPr>
          <a:xfrm>
            <a:off x="7283996" y="1372848"/>
            <a:ext cx="2070154" cy="181927"/>
          </a:xfrm>
          <a:prstGeom prst="rect">
            <a:avLst/>
          </a:prstGeom>
        </p:spPr>
        <p:txBody>
          <a:bodyPr lIns="0" tIns="0" rIns="0" bIns="0" rtlCol="0" anchor="t">
            <a:spAutoFit/>
          </a:bodyPr>
          <a:lstStyle/>
          <a:p>
            <a:pPr algn="l">
              <a:lnSpc>
                <a:spcPts val="1470"/>
              </a:lnSpc>
            </a:pPr>
            <a:r>
              <a:rPr lang="en-US" sz="1050" spc="9">
                <a:solidFill>
                  <a:srgbClr val="543996"/>
                </a:solidFill>
                <a:latin typeface="IBM Plex Sans Bold"/>
              </a:rPr>
              <a:t>13.Payment compliance notice:</a:t>
            </a:r>
          </a:p>
        </p:txBody>
      </p:sp>
      <p:sp>
        <p:nvSpPr>
          <p:cNvPr id="34" name="TextBox 34"/>
          <p:cNvSpPr txBox="1"/>
          <p:nvPr/>
        </p:nvSpPr>
        <p:spPr>
          <a:xfrm>
            <a:off x="755999" y="2398709"/>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35" name="TextBox 35"/>
          <p:cNvSpPr txBox="1"/>
          <p:nvPr/>
        </p:nvSpPr>
        <p:spPr>
          <a:xfrm>
            <a:off x="755999" y="3839118"/>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36" name="TextBox 36"/>
          <p:cNvSpPr txBox="1"/>
          <p:nvPr/>
        </p:nvSpPr>
        <p:spPr>
          <a:xfrm>
            <a:off x="755999" y="4416904"/>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37" name="TextBox 37"/>
          <p:cNvSpPr txBox="1"/>
          <p:nvPr/>
        </p:nvSpPr>
        <p:spPr>
          <a:xfrm>
            <a:off x="756009" y="1655874"/>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38" name="TextBox 38"/>
          <p:cNvSpPr txBox="1"/>
          <p:nvPr/>
        </p:nvSpPr>
        <p:spPr>
          <a:xfrm>
            <a:off x="936022" y="3839118"/>
            <a:ext cx="2678573" cy="1213904"/>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If a contracting authority intends to make permitted changes to a contract, they must publish a contract change notice.</a:t>
            </a:r>
          </a:p>
          <a:p>
            <a:pPr algn="l">
              <a:lnSpc>
                <a:spcPts val="2250"/>
              </a:lnSpc>
            </a:pPr>
            <a:r>
              <a:rPr lang="en-US" sz="900" spc="3">
                <a:solidFill>
                  <a:srgbClr val="313435"/>
                </a:solidFill>
                <a:latin typeface="IBM Plex Sans"/>
              </a:rPr>
              <a:t>This does not apply to defence and security</a:t>
            </a:r>
          </a:p>
          <a:p>
            <a:pPr algn="l">
              <a:lnSpc>
                <a:spcPts val="450"/>
              </a:lnSpc>
            </a:pPr>
            <a:r>
              <a:rPr lang="en-US" sz="900" spc="3">
                <a:solidFill>
                  <a:srgbClr val="313435"/>
                </a:solidFill>
                <a:latin typeface="IBM Plex Sans"/>
              </a:rPr>
              <a:t>contracts, contracts awarded by private utilities</a:t>
            </a:r>
          </a:p>
          <a:p>
            <a:pPr algn="l">
              <a:lnSpc>
                <a:spcPts val="2149"/>
              </a:lnSpc>
            </a:pPr>
            <a:r>
              <a:rPr lang="en-US" sz="900" spc="4">
                <a:solidFill>
                  <a:srgbClr val="313435"/>
                </a:solidFill>
                <a:latin typeface="IBM Plex Sans"/>
              </a:rPr>
              <a:t>or transferred Northern Ireland authorities or</a:t>
            </a:r>
          </a:p>
          <a:p>
            <a:pPr algn="l">
              <a:lnSpc>
                <a:spcPts val="450"/>
              </a:lnSpc>
            </a:pPr>
            <a:r>
              <a:rPr lang="en-US" sz="900" spc="3">
                <a:solidFill>
                  <a:srgbClr val="313435"/>
                </a:solidFill>
                <a:latin typeface="IBM Plex Sans"/>
              </a:rPr>
              <a:t>contracts below certain value/duration thresholds.</a:t>
            </a:r>
          </a:p>
        </p:txBody>
      </p:sp>
      <p:sp>
        <p:nvSpPr>
          <p:cNvPr id="39" name="TextBox 39"/>
          <p:cNvSpPr txBox="1"/>
          <p:nvPr/>
        </p:nvSpPr>
        <p:spPr>
          <a:xfrm>
            <a:off x="936022" y="1655874"/>
            <a:ext cx="2655456" cy="1544002"/>
          </a:xfrm>
          <a:prstGeom prst="rect">
            <a:avLst/>
          </a:prstGeom>
        </p:spPr>
        <p:txBody>
          <a:bodyPr lIns="0" tIns="0" rIns="0" bIns="0" rtlCol="0" anchor="t">
            <a:spAutoFit/>
          </a:bodyPr>
          <a:lstStyle/>
          <a:p>
            <a:pPr algn="just">
              <a:lnSpc>
                <a:spcPts val="1299"/>
              </a:lnSpc>
            </a:pPr>
            <a:r>
              <a:rPr lang="en-US" sz="900" spc="5">
                <a:solidFill>
                  <a:srgbClr val="313435"/>
                </a:solidFill>
                <a:latin typeface="IBM Plex Sans"/>
              </a:rPr>
              <a:t>Contract details notice must be published for any above threshold public contract within 30 days beginning with the day on which the contract is entered into (120 days for light touch contracts)</a:t>
            </a:r>
          </a:p>
          <a:p>
            <a:pPr algn="just">
              <a:lnSpc>
                <a:spcPts val="2250"/>
              </a:lnSpc>
            </a:pPr>
            <a:r>
              <a:rPr lang="en-US" sz="900" spc="3">
                <a:solidFill>
                  <a:srgbClr val="313435"/>
                </a:solidFill>
                <a:latin typeface="IBM Plex Sans"/>
              </a:rPr>
              <a:t>For contracts valued over £5 million, Contracting </a:t>
            </a:r>
          </a:p>
          <a:p>
            <a:pPr algn="just">
              <a:lnSpc>
                <a:spcPts val="450"/>
              </a:lnSpc>
            </a:pPr>
            <a:r>
              <a:rPr lang="en-US" sz="900" spc="3">
                <a:solidFill>
                  <a:srgbClr val="313435"/>
                </a:solidFill>
                <a:latin typeface="IBM Plex Sans"/>
              </a:rPr>
              <a:t>Authorities additionally must publish a copy of the </a:t>
            </a:r>
          </a:p>
          <a:p>
            <a:pPr algn="just">
              <a:lnSpc>
                <a:spcPts val="2149"/>
              </a:lnSpc>
            </a:pPr>
            <a:r>
              <a:rPr lang="en-US" sz="900" spc="3">
                <a:solidFill>
                  <a:srgbClr val="313435"/>
                </a:solidFill>
                <a:latin typeface="IBM Plex Sans"/>
              </a:rPr>
              <a:t>contract within 90 days beginning with the day the </a:t>
            </a:r>
          </a:p>
          <a:p>
            <a:pPr algn="just">
              <a:lnSpc>
                <a:spcPts val="450"/>
              </a:lnSpc>
            </a:pPr>
            <a:r>
              <a:rPr lang="en-US" sz="900" spc="3">
                <a:solidFill>
                  <a:srgbClr val="313435"/>
                </a:solidFill>
                <a:latin typeface="IBM Plex Sans"/>
              </a:rPr>
              <a:t>contract is entered into (180 days for light touch </a:t>
            </a:r>
          </a:p>
          <a:p>
            <a:pPr algn="just">
              <a:lnSpc>
                <a:spcPts val="2149"/>
              </a:lnSpc>
            </a:pPr>
            <a:r>
              <a:rPr lang="en-US" sz="900" spc="3">
                <a:solidFill>
                  <a:srgbClr val="313435"/>
                </a:solidFill>
                <a:latin typeface="IBM Plex Sans"/>
              </a:rPr>
              <a:t>contracts).</a:t>
            </a:r>
          </a:p>
        </p:txBody>
      </p:sp>
      <p:sp>
        <p:nvSpPr>
          <p:cNvPr id="40" name="TextBox 40"/>
          <p:cNvSpPr txBox="1"/>
          <p:nvPr/>
        </p:nvSpPr>
        <p:spPr>
          <a:xfrm>
            <a:off x="4019998" y="3967277"/>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1" name="TextBox 41"/>
          <p:cNvSpPr txBox="1"/>
          <p:nvPr/>
        </p:nvSpPr>
        <p:spPr>
          <a:xfrm>
            <a:off x="4019998" y="4545063"/>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2" name="TextBox 42"/>
          <p:cNvSpPr txBox="1"/>
          <p:nvPr/>
        </p:nvSpPr>
        <p:spPr>
          <a:xfrm>
            <a:off x="4019998" y="5700827"/>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3" name="TextBox 43"/>
          <p:cNvSpPr txBox="1"/>
          <p:nvPr/>
        </p:nvSpPr>
        <p:spPr>
          <a:xfrm>
            <a:off x="4019998" y="6113564"/>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44" name="TextBox 44"/>
          <p:cNvSpPr txBox="1"/>
          <p:nvPr/>
        </p:nvSpPr>
        <p:spPr>
          <a:xfrm>
            <a:off x="4200020" y="5700827"/>
            <a:ext cx="2509323" cy="883806"/>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Mandatory to publish for contracts above £5M where there is a requirement set at least 3 KPIs.</a:t>
            </a:r>
          </a:p>
          <a:p>
            <a:pPr algn="l">
              <a:lnSpc>
                <a:spcPts val="2250"/>
              </a:lnSpc>
            </a:pPr>
            <a:r>
              <a:rPr lang="en-US" sz="900" spc="3">
                <a:solidFill>
                  <a:srgbClr val="313435"/>
                </a:solidFill>
                <a:latin typeface="IBM Plex Sans"/>
              </a:rPr>
              <a:t>Contracting Authorities must assess the</a:t>
            </a:r>
          </a:p>
          <a:p>
            <a:pPr algn="l">
              <a:lnSpc>
                <a:spcPts val="450"/>
              </a:lnSpc>
            </a:pPr>
            <a:r>
              <a:rPr lang="en-US" sz="900" spc="4">
                <a:solidFill>
                  <a:srgbClr val="313435"/>
                </a:solidFill>
                <a:latin typeface="IBM Plex Sans"/>
              </a:rPr>
              <a:t>performance against those KPIs at least once</a:t>
            </a:r>
          </a:p>
          <a:p>
            <a:pPr algn="l">
              <a:lnSpc>
                <a:spcPts val="2149"/>
              </a:lnSpc>
            </a:pPr>
            <a:r>
              <a:rPr lang="en-US" sz="900" spc="3">
                <a:solidFill>
                  <a:srgbClr val="313435"/>
                </a:solidFill>
                <a:latin typeface="IBM Plex Sans"/>
              </a:rPr>
              <a:t>a year and publish their finding.</a:t>
            </a:r>
          </a:p>
        </p:txBody>
      </p:sp>
      <p:sp>
        <p:nvSpPr>
          <p:cNvPr id="45" name="TextBox 45"/>
          <p:cNvSpPr txBox="1"/>
          <p:nvPr/>
        </p:nvSpPr>
        <p:spPr>
          <a:xfrm>
            <a:off x="4200020" y="3967277"/>
            <a:ext cx="2574360" cy="883806"/>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If a public contract is terminated, the contracting authority must publish a contract termination notice within 30 days.</a:t>
            </a:r>
          </a:p>
          <a:p>
            <a:pPr algn="l">
              <a:lnSpc>
                <a:spcPts val="2250"/>
              </a:lnSpc>
            </a:pPr>
            <a:r>
              <a:rPr lang="en-US" sz="900" spc="3">
                <a:solidFill>
                  <a:srgbClr val="313435"/>
                </a:solidFill>
                <a:latin typeface="IBM Plex Sans"/>
              </a:rPr>
              <a:t>This applies to termination by discharge, expiry,</a:t>
            </a:r>
          </a:p>
          <a:p>
            <a:pPr algn="l">
              <a:lnSpc>
                <a:spcPts val="450"/>
              </a:lnSpc>
            </a:pPr>
            <a:r>
              <a:rPr lang="en-US" sz="900" spc="3">
                <a:solidFill>
                  <a:srgbClr val="313435"/>
                </a:solidFill>
                <a:latin typeface="IBM Plex Sans"/>
              </a:rPr>
              <a:t>by a party, rescission or set aside by court order.</a:t>
            </a:r>
          </a:p>
        </p:txBody>
      </p:sp>
      <p:sp>
        <p:nvSpPr>
          <p:cNvPr id="46" name="TextBox 46"/>
          <p:cNvSpPr txBox="1"/>
          <p:nvPr/>
        </p:nvSpPr>
        <p:spPr>
          <a:xfrm>
            <a:off x="4019998" y="1655874"/>
            <a:ext cx="53511" cy="140970"/>
          </a:xfrm>
          <a:prstGeom prst="rect">
            <a:avLst/>
          </a:prstGeom>
        </p:spPr>
        <p:txBody>
          <a:bodyPr lIns="0" tIns="0" rIns="0" bIns="0" rtlCol="0" anchor="t">
            <a:spAutoFit/>
          </a:bodyPr>
          <a:lstStyle/>
          <a:p>
            <a:pPr algn="l">
              <a:lnSpc>
                <a:spcPts val="1299"/>
              </a:lnSpc>
            </a:pPr>
            <a:r>
              <a:rPr lang="en-US" sz="900" spc="5">
                <a:solidFill>
                  <a:srgbClr val="543996"/>
                </a:solidFill>
                <a:latin typeface="IBM Plex Sans Bold"/>
              </a:rPr>
              <a:t>•</a:t>
            </a:r>
          </a:p>
        </p:txBody>
      </p:sp>
      <p:sp>
        <p:nvSpPr>
          <p:cNvPr id="47" name="TextBox 47"/>
          <p:cNvSpPr txBox="1"/>
          <p:nvPr/>
        </p:nvSpPr>
        <p:spPr>
          <a:xfrm>
            <a:off x="4200020" y="1655874"/>
            <a:ext cx="2701528" cy="1626641"/>
          </a:xfrm>
          <a:prstGeom prst="rect">
            <a:avLst/>
          </a:prstGeom>
        </p:spPr>
        <p:txBody>
          <a:bodyPr lIns="0" tIns="0" rIns="0" bIns="0" rtlCol="0" anchor="t">
            <a:spAutoFit/>
          </a:bodyPr>
          <a:lstStyle/>
          <a:p>
            <a:pPr algn="l">
              <a:lnSpc>
                <a:spcPts val="1299"/>
              </a:lnSpc>
            </a:pPr>
            <a:r>
              <a:rPr lang="en-US" sz="900" spc="5">
                <a:solidFill>
                  <a:srgbClr val="313435"/>
                </a:solidFill>
                <a:latin typeface="IBM Plex Sans"/>
              </a:rPr>
              <a:t>When establishing a dynamic market, a contracting authority must first publish a notice of its intention, and then a notice confirming the dynamic market has been established.</a:t>
            </a:r>
          </a:p>
          <a:p>
            <a:pPr algn="l">
              <a:lnSpc>
                <a:spcPts val="2250"/>
              </a:lnSpc>
            </a:pPr>
            <a:r>
              <a:rPr lang="en-US" sz="900" spc="5">
                <a:solidFill>
                  <a:srgbClr val="313435"/>
                </a:solidFill>
                <a:latin typeface="IBM Plex Sans"/>
              </a:rPr>
              <a:t>Further notices are required if the dynamic market</a:t>
            </a:r>
          </a:p>
          <a:p>
            <a:pPr algn="l">
              <a:lnSpc>
                <a:spcPts val="450"/>
              </a:lnSpc>
            </a:pPr>
            <a:r>
              <a:rPr lang="en-US" sz="900" spc="3">
                <a:solidFill>
                  <a:srgbClr val="313435"/>
                </a:solidFill>
                <a:latin typeface="IBM Plex Sans"/>
              </a:rPr>
              <a:t>is modified or ceases to operate.</a:t>
            </a:r>
          </a:p>
          <a:p>
            <a:pPr algn="l">
              <a:lnSpc>
                <a:spcPts val="2250"/>
              </a:lnSpc>
            </a:pPr>
            <a:r>
              <a:rPr lang="en-US" sz="900" spc="5">
                <a:solidFill>
                  <a:srgbClr val="313435"/>
                </a:solidFill>
                <a:latin typeface="IBM Plex Sans"/>
              </a:rPr>
              <a:t>Additional notices are also required for call-offs</a:t>
            </a:r>
          </a:p>
          <a:p>
            <a:pPr algn="l">
              <a:lnSpc>
                <a:spcPts val="450"/>
              </a:lnSpc>
            </a:pPr>
            <a:r>
              <a:rPr lang="en-US" sz="900" spc="3">
                <a:solidFill>
                  <a:srgbClr val="313435"/>
                </a:solidFill>
                <a:latin typeface="IBM Plex Sans"/>
              </a:rPr>
              <a:t>under DM: tender notice, contract award notice and</a:t>
            </a:r>
          </a:p>
          <a:p>
            <a:pPr algn="l">
              <a:lnSpc>
                <a:spcPts val="2149"/>
              </a:lnSpc>
            </a:pPr>
            <a:r>
              <a:rPr lang="en-US" sz="900" spc="3">
                <a:solidFill>
                  <a:srgbClr val="313435"/>
                </a:solidFill>
                <a:latin typeface="IBM Plex Sans"/>
              </a:rPr>
              <a:t>contract details notice.</a:t>
            </a:r>
          </a:p>
        </p:txBody>
      </p:sp>
      <p:sp>
        <p:nvSpPr>
          <p:cNvPr id="48" name="TextBox 48"/>
          <p:cNvSpPr txBox="1"/>
          <p:nvPr/>
        </p:nvSpPr>
        <p:spPr>
          <a:xfrm>
            <a:off x="4019998" y="2303459"/>
            <a:ext cx="53511" cy="236220"/>
          </a:xfrm>
          <a:prstGeom prst="rect">
            <a:avLst/>
          </a:prstGeom>
        </p:spPr>
        <p:txBody>
          <a:bodyPr lIns="0" tIns="0" rIns="0" bIns="0" rtlCol="0" anchor="t">
            <a:spAutoFit/>
          </a:bodyPr>
          <a:lstStyle/>
          <a:p>
            <a:pPr algn="l">
              <a:lnSpc>
                <a:spcPts val="2250"/>
              </a:lnSpc>
            </a:pPr>
            <a:r>
              <a:rPr lang="en-US" sz="900" spc="5">
                <a:solidFill>
                  <a:srgbClr val="543996"/>
                </a:solidFill>
                <a:latin typeface="IBM Plex Sans Bold"/>
              </a:rPr>
              <a:t>•</a:t>
            </a:r>
          </a:p>
        </p:txBody>
      </p:sp>
      <p:sp>
        <p:nvSpPr>
          <p:cNvPr id="49" name="TextBox 49"/>
          <p:cNvSpPr txBox="1"/>
          <p:nvPr/>
        </p:nvSpPr>
        <p:spPr>
          <a:xfrm>
            <a:off x="4019998" y="2716197"/>
            <a:ext cx="53511" cy="236220"/>
          </a:xfrm>
          <a:prstGeom prst="rect">
            <a:avLst/>
          </a:prstGeom>
        </p:spPr>
        <p:txBody>
          <a:bodyPr lIns="0" tIns="0" rIns="0" bIns="0" rtlCol="0" anchor="t">
            <a:spAutoFit/>
          </a:bodyPr>
          <a:lstStyle/>
          <a:p>
            <a:pPr algn="l">
              <a:lnSpc>
                <a:spcPts val="2250"/>
              </a:lnSpc>
            </a:pPr>
            <a:r>
              <a:rPr lang="en-US" sz="900" spc="5">
                <a:solidFill>
                  <a:srgbClr val="543996"/>
                </a:solidFill>
                <a:latin typeface="IBM Plex Sans Bold"/>
              </a:rPr>
              <a:t>•</a:t>
            </a:r>
          </a:p>
        </p:txBody>
      </p:sp>
      <p:sp>
        <p:nvSpPr>
          <p:cNvPr id="50" name="TextBox 50"/>
          <p:cNvSpPr txBox="1"/>
          <p:nvPr/>
        </p:nvSpPr>
        <p:spPr>
          <a:xfrm>
            <a:off x="7283996" y="1655874"/>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1" name="TextBox 51"/>
          <p:cNvSpPr txBox="1"/>
          <p:nvPr/>
        </p:nvSpPr>
        <p:spPr>
          <a:xfrm>
            <a:off x="7283996" y="2233660"/>
            <a:ext cx="53511"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a:t>
            </a:r>
          </a:p>
        </p:txBody>
      </p:sp>
      <p:sp>
        <p:nvSpPr>
          <p:cNvPr id="52" name="TextBox 52"/>
          <p:cNvSpPr txBox="1"/>
          <p:nvPr/>
        </p:nvSpPr>
        <p:spPr>
          <a:xfrm>
            <a:off x="7464019" y="1655874"/>
            <a:ext cx="2689508" cy="1213904"/>
          </a:xfrm>
          <a:prstGeom prst="rect">
            <a:avLst/>
          </a:prstGeom>
        </p:spPr>
        <p:txBody>
          <a:bodyPr lIns="0" tIns="0" rIns="0" bIns="0" rtlCol="0" anchor="t">
            <a:spAutoFit/>
          </a:bodyPr>
          <a:lstStyle/>
          <a:p>
            <a:pPr algn="l">
              <a:lnSpc>
                <a:spcPts val="1299"/>
              </a:lnSpc>
            </a:pPr>
            <a:r>
              <a:rPr lang="en-US" sz="900" spc="3">
                <a:solidFill>
                  <a:srgbClr val="313435"/>
                </a:solidFill>
                <a:latin typeface="IBM Plex Sans"/>
              </a:rPr>
              <a:t>Contracting Authorities must publish this notice to confirm whether they complied with requirement to pay suppliers within 30 days.</a:t>
            </a:r>
          </a:p>
          <a:p>
            <a:pPr algn="l">
              <a:lnSpc>
                <a:spcPts val="2250"/>
              </a:lnSpc>
            </a:pPr>
            <a:r>
              <a:rPr lang="en-US" sz="900" spc="3">
                <a:solidFill>
                  <a:srgbClr val="313435"/>
                </a:solidFill>
                <a:latin typeface="IBM Plex Sans"/>
              </a:rPr>
              <a:t>Suppliers can check payment compliance notices</a:t>
            </a:r>
          </a:p>
          <a:p>
            <a:pPr algn="l">
              <a:lnSpc>
                <a:spcPts val="450"/>
              </a:lnSpc>
            </a:pPr>
            <a:r>
              <a:rPr lang="en-US" sz="900" spc="3">
                <a:solidFill>
                  <a:srgbClr val="313435"/>
                </a:solidFill>
                <a:latin typeface="IBM Plex Sans"/>
              </a:rPr>
              <a:t>to decide whether Contracting Authority is</a:t>
            </a:r>
          </a:p>
          <a:p>
            <a:pPr algn="l">
              <a:lnSpc>
                <a:spcPts val="2149"/>
              </a:lnSpc>
            </a:pPr>
            <a:r>
              <a:rPr lang="en-US" sz="900" spc="3">
                <a:solidFill>
                  <a:srgbClr val="313435"/>
                </a:solidFill>
                <a:latin typeface="IBM Plex Sans"/>
              </a:rPr>
              <a:t>promptly paying its supply chain or whether risk of</a:t>
            </a:r>
          </a:p>
          <a:p>
            <a:pPr algn="l">
              <a:lnSpc>
                <a:spcPts val="450"/>
              </a:lnSpc>
            </a:pPr>
            <a:r>
              <a:rPr lang="en-US" sz="900" spc="3">
                <a:solidFill>
                  <a:srgbClr val="313435"/>
                </a:solidFill>
                <a:latin typeface="IBM Plex Sans"/>
              </a:rPr>
              <a:t>late payment is likely with a given authority.</a:t>
            </a:r>
          </a:p>
        </p:txBody>
      </p:sp>
      <p:sp>
        <p:nvSpPr>
          <p:cNvPr id="53" name="TextBox 53"/>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54" name="TextBox 54"/>
          <p:cNvSpPr txBox="1"/>
          <p:nvPr/>
        </p:nvSpPr>
        <p:spPr>
          <a:xfrm>
            <a:off x="612000" y="450761"/>
            <a:ext cx="2459164" cy="651558"/>
          </a:xfrm>
          <a:prstGeom prst="rect">
            <a:avLst/>
          </a:prstGeom>
        </p:spPr>
        <p:txBody>
          <a:bodyPr lIns="0" tIns="0" rIns="0" bIns="0" rtlCol="0" anchor="t">
            <a:spAutoFit/>
          </a:bodyPr>
          <a:lstStyle/>
          <a:p>
            <a:pPr algn="l">
              <a:lnSpc>
                <a:spcPts val="2600"/>
              </a:lnSpc>
            </a:pPr>
            <a:r>
              <a:rPr lang="en-US" sz="2200" spc="8">
                <a:solidFill>
                  <a:srgbClr val="543996"/>
                </a:solidFill>
                <a:latin typeface="IBM Plex Sans Bold"/>
              </a:rPr>
              <a:t>Notices Summary </a:t>
            </a:r>
            <a:r>
              <a:rPr lang="en-US" sz="2200" spc="8">
                <a:solidFill>
                  <a:srgbClr val="543996"/>
                </a:solidFill>
                <a:latin typeface="IBM Plex Sans Italics"/>
              </a:rPr>
              <a:t>continued</a:t>
            </a:r>
          </a:p>
        </p:txBody>
      </p:sp>
      <p:sp>
        <p:nvSpPr>
          <p:cNvPr id="55" name="TextBox 55"/>
          <p:cNvSpPr txBox="1"/>
          <p:nvPr/>
        </p:nvSpPr>
        <p:spPr>
          <a:xfrm>
            <a:off x="8054473" y="4058907"/>
            <a:ext cx="2120303" cy="2709796"/>
          </a:xfrm>
          <a:prstGeom prst="rect">
            <a:avLst/>
          </a:prstGeom>
        </p:spPr>
        <p:txBody>
          <a:bodyPr lIns="0" tIns="0" rIns="0" bIns="0" rtlCol="0" anchor="t">
            <a:spAutoFit/>
          </a:bodyPr>
          <a:lstStyle/>
          <a:p>
            <a:pPr algn="l">
              <a:lnSpc>
                <a:spcPts val="1950"/>
              </a:lnSpc>
            </a:pPr>
            <a:r>
              <a:rPr lang="en-US" sz="1399" spc="5">
                <a:solidFill>
                  <a:srgbClr val="543996"/>
                </a:solidFill>
                <a:latin typeface="IBM Plex Sans"/>
              </a:rPr>
              <a:t>SMEs should monitor these notices to identify opportunities and understand the pipeline of future public sector purchasing. The increased transparency will provide valuable market intelligence to inform business planning and bidding strategies.</a:t>
            </a:r>
          </a:p>
        </p:txBody>
      </p:sp>
      <p:sp>
        <p:nvSpPr>
          <p:cNvPr id="56" name="TextBox 56"/>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07</a:t>
            </a: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63503" y="7064502"/>
            <a:ext cx="10819000" cy="559003"/>
            <a:chOff x="0" y="0"/>
            <a:chExt cx="10819003" cy="559003"/>
          </a:xfrm>
        </p:grpSpPr>
        <p:sp>
          <p:nvSpPr>
            <p:cNvPr id="5" name="Freeform 5"/>
            <p:cNvSpPr/>
            <p:nvPr/>
          </p:nvSpPr>
          <p:spPr>
            <a:xfrm>
              <a:off x="63500" y="63500"/>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6" name="Freeform 6"/>
            <p:cNvSpPr/>
            <p:nvPr/>
          </p:nvSpPr>
          <p:spPr>
            <a:xfrm>
              <a:off x="675513" y="171577"/>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sp>
        <p:nvSpPr>
          <p:cNvPr id="7" name="TextBox 7"/>
          <p:cNvSpPr txBox="1"/>
          <p:nvPr/>
        </p:nvSpPr>
        <p:spPr>
          <a:xfrm>
            <a:off x="612000" y="577758"/>
            <a:ext cx="6477924" cy="359407"/>
          </a:xfrm>
          <a:prstGeom prst="rect">
            <a:avLst/>
          </a:prstGeom>
        </p:spPr>
        <p:txBody>
          <a:bodyPr lIns="0" tIns="0" rIns="0" bIns="0" rtlCol="0" anchor="t">
            <a:spAutoFit/>
          </a:bodyPr>
          <a:lstStyle/>
          <a:p>
            <a:pPr algn="l">
              <a:lnSpc>
                <a:spcPts val="3079"/>
              </a:lnSpc>
            </a:pPr>
            <a:r>
              <a:rPr lang="en-US" sz="2200" spc="8">
                <a:solidFill>
                  <a:srgbClr val="543996"/>
                </a:solidFill>
                <a:latin typeface="IBM Plex Sans Bold"/>
              </a:rPr>
              <a:t>Supplier Measurement and Contract Management</a:t>
            </a:r>
          </a:p>
        </p:txBody>
      </p:sp>
      <p:sp>
        <p:nvSpPr>
          <p:cNvPr id="8" name="TextBox 8"/>
          <p:cNvSpPr txBox="1"/>
          <p:nvPr/>
        </p:nvSpPr>
        <p:spPr>
          <a:xfrm>
            <a:off x="612000" y="2116280"/>
            <a:ext cx="3020158" cy="1966770"/>
          </a:xfrm>
          <a:prstGeom prst="rect">
            <a:avLst/>
          </a:prstGeom>
        </p:spPr>
        <p:txBody>
          <a:bodyPr lIns="0" tIns="0" rIns="0" bIns="0" rtlCol="0" anchor="t">
            <a:spAutoFit/>
          </a:bodyPr>
          <a:lstStyle/>
          <a:p>
            <a:pPr algn="l">
              <a:lnSpc>
                <a:spcPts val="1950"/>
              </a:lnSpc>
            </a:pPr>
            <a:r>
              <a:rPr lang="en-US" sz="1399" spc="5" dirty="0">
                <a:solidFill>
                  <a:srgbClr val="543996"/>
                </a:solidFill>
                <a:latin typeface="IBM Plex Sans"/>
              </a:rPr>
              <a:t>The Procurement Act 2023 places a greater emphasis on supplier performance, both during the procurement process and throughout the life of the contract. SMEs should be prepared for increased scrutiny and higher expectations in these areas.</a:t>
            </a:r>
          </a:p>
        </p:txBody>
      </p:sp>
      <p:sp>
        <p:nvSpPr>
          <p:cNvPr id="9" name="TextBox 9"/>
          <p:cNvSpPr txBox="1"/>
          <p:nvPr/>
        </p:nvSpPr>
        <p:spPr>
          <a:xfrm>
            <a:off x="3972001" y="3023854"/>
            <a:ext cx="2897162" cy="920572"/>
          </a:xfrm>
          <a:prstGeom prst="rect">
            <a:avLst/>
          </a:prstGeom>
        </p:spPr>
        <p:txBody>
          <a:bodyPr lIns="0" tIns="0" rIns="0" bIns="0" rtlCol="0" anchor="t">
            <a:spAutoFit/>
          </a:bodyPr>
          <a:lstStyle/>
          <a:p>
            <a:pPr algn="l">
              <a:lnSpc>
                <a:spcPts val="1470"/>
              </a:lnSpc>
            </a:pPr>
            <a:r>
              <a:rPr lang="en-US" sz="1050" spc="9">
                <a:solidFill>
                  <a:srgbClr val="543996"/>
                </a:solidFill>
                <a:latin typeface="IBM Plex Sans"/>
              </a:rPr>
              <a:t>2. Innovation: </a:t>
            </a:r>
          </a:p>
          <a:p>
            <a:pPr algn="l">
              <a:lnSpc>
                <a:spcPts val="1299"/>
              </a:lnSpc>
            </a:pPr>
            <a:r>
              <a:rPr lang="en-US" sz="900" spc="3">
                <a:solidFill>
                  <a:srgbClr val="313435"/>
                </a:solidFill>
                <a:latin typeface="IBM Plex Sans"/>
              </a:rPr>
              <a:t>Suppliers are encouraged to propose innovative solutions that can improve efficiency, effectiveness, and outcomes. SMEs should highlight their innovative capabilities in bids.</a:t>
            </a:r>
          </a:p>
        </p:txBody>
      </p:sp>
      <p:sp>
        <p:nvSpPr>
          <p:cNvPr id="10" name="TextBox 10"/>
          <p:cNvSpPr txBox="1"/>
          <p:nvPr/>
        </p:nvSpPr>
        <p:spPr>
          <a:xfrm>
            <a:off x="3972001" y="4096998"/>
            <a:ext cx="2972286" cy="1085621"/>
          </a:xfrm>
          <a:prstGeom prst="rect">
            <a:avLst/>
          </a:prstGeom>
        </p:spPr>
        <p:txBody>
          <a:bodyPr lIns="0" tIns="0" rIns="0" bIns="0" rtlCol="0" anchor="t">
            <a:spAutoFit/>
          </a:bodyPr>
          <a:lstStyle/>
          <a:p>
            <a:pPr algn="l">
              <a:lnSpc>
                <a:spcPts val="1470"/>
              </a:lnSpc>
            </a:pPr>
            <a:r>
              <a:rPr lang="en-US" sz="1050" spc="12">
                <a:solidFill>
                  <a:srgbClr val="543996"/>
                </a:solidFill>
                <a:latin typeface="IBM Plex Sans"/>
              </a:rPr>
              <a:t>3. Sustainability and Environmental Impact: </a:t>
            </a:r>
          </a:p>
          <a:p>
            <a:pPr algn="l">
              <a:lnSpc>
                <a:spcPts val="1299"/>
              </a:lnSpc>
            </a:pPr>
            <a:r>
              <a:rPr lang="en-US" sz="900" spc="3">
                <a:solidFill>
                  <a:srgbClr val="313435"/>
                </a:solidFill>
                <a:latin typeface="IBM Plex Sans"/>
              </a:rPr>
              <a:t>In line with the growing emphasis on green procurement, suppliers’ environmental practices and the sustainability of their products/services will be key evaluation criteria. SMEs should review and strengthen their environmental policies and performance.</a:t>
            </a:r>
          </a:p>
        </p:txBody>
      </p:sp>
      <p:sp>
        <p:nvSpPr>
          <p:cNvPr id="11" name="TextBox 11"/>
          <p:cNvSpPr txBox="1"/>
          <p:nvPr/>
        </p:nvSpPr>
        <p:spPr>
          <a:xfrm>
            <a:off x="3972001" y="1185529"/>
            <a:ext cx="2929776" cy="286702"/>
          </a:xfrm>
          <a:prstGeom prst="rect">
            <a:avLst/>
          </a:prstGeom>
        </p:spPr>
        <p:txBody>
          <a:bodyPr lIns="0" tIns="0" rIns="0" bIns="0" rtlCol="0" anchor="t">
            <a:spAutoFit/>
          </a:bodyPr>
          <a:lstStyle/>
          <a:p>
            <a:pPr algn="l">
              <a:lnSpc>
                <a:spcPts val="2599"/>
              </a:lnSpc>
            </a:pPr>
            <a:r>
              <a:rPr lang="en-US" sz="1050" spc="8">
                <a:solidFill>
                  <a:srgbClr val="543996"/>
                </a:solidFill>
                <a:latin typeface="IBM Plex Sans"/>
              </a:rPr>
              <a:t>Key aspects of </a:t>
            </a:r>
            <a:r>
              <a:rPr lang="en-US" sz="1050" spc="8">
                <a:solidFill>
                  <a:srgbClr val="543996"/>
                </a:solidFill>
                <a:latin typeface="IBM Plex Sans Bold"/>
              </a:rPr>
              <a:t>supplier measurement</a:t>
            </a:r>
            <a:r>
              <a:rPr lang="en-US" sz="1050" spc="8">
                <a:solidFill>
                  <a:srgbClr val="543996"/>
                </a:solidFill>
                <a:latin typeface="IBM Plex Sans"/>
              </a:rPr>
              <a:t> include:</a:t>
            </a:r>
          </a:p>
        </p:txBody>
      </p:sp>
      <p:sp>
        <p:nvSpPr>
          <p:cNvPr id="12" name="TextBox 12"/>
          <p:cNvSpPr txBox="1"/>
          <p:nvPr/>
        </p:nvSpPr>
        <p:spPr>
          <a:xfrm>
            <a:off x="3972001" y="1515704"/>
            <a:ext cx="2991050" cy="1355474"/>
          </a:xfrm>
          <a:prstGeom prst="rect">
            <a:avLst/>
          </a:prstGeom>
        </p:spPr>
        <p:txBody>
          <a:bodyPr lIns="0" tIns="0" rIns="0" bIns="0" rtlCol="0" anchor="t">
            <a:spAutoFit/>
          </a:bodyPr>
          <a:lstStyle/>
          <a:p>
            <a:pPr algn="l">
              <a:lnSpc>
                <a:spcPts val="2599"/>
              </a:lnSpc>
            </a:pPr>
            <a:r>
              <a:rPr lang="en-US" sz="1050" spc="10">
                <a:solidFill>
                  <a:srgbClr val="543996"/>
                </a:solidFill>
                <a:latin typeface="IBM Plex Sans"/>
              </a:rPr>
              <a:t>1. Quality of Service: </a:t>
            </a:r>
          </a:p>
          <a:p>
            <a:pPr algn="l">
              <a:lnSpc>
                <a:spcPts val="1299"/>
              </a:lnSpc>
            </a:pPr>
            <a:r>
              <a:rPr lang="en-US" sz="900" spc="3">
                <a:solidFill>
                  <a:srgbClr val="313435"/>
                </a:solidFill>
                <a:latin typeface="IBM Plex Sans"/>
              </a:rPr>
              <a:t>Moving beyond simply delivering on time and within budget, contracting authorities will assess the overall quality and value-add of the services or goods provided. This shifts the focus from “Most Economically Advantageous Tender” (MEAT) to “Most Advantageous Tender” (MAT).</a:t>
            </a:r>
          </a:p>
        </p:txBody>
      </p:sp>
      <p:sp>
        <p:nvSpPr>
          <p:cNvPr id="13" name="TextBox 13"/>
          <p:cNvSpPr txBox="1"/>
          <p:nvPr/>
        </p:nvSpPr>
        <p:spPr>
          <a:xfrm>
            <a:off x="7332002" y="3931901"/>
            <a:ext cx="3011624" cy="1910867"/>
          </a:xfrm>
          <a:prstGeom prst="rect">
            <a:avLst/>
          </a:prstGeom>
        </p:spPr>
        <p:txBody>
          <a:bodyPr lIns="0" tIns="0" rIns="0" bIns="0" rtlCol="0" anchor="t">
            <a:spAutoFit/>
          </a:bodyPr>
          <a:lstStyle/>
          <a:p>
            <a:pPr algn="just">
              <a:lnSpc>
                <a:spcPts val="1470"/>
              </a:lnSpc>
            </a:pPr>
            <a:r>
              <a:rPr lang="en-US" sz="1050" spc="10">
                <a:solidFill>
                  <a:srgbClr val="543996"/>
                </a:solidFill>
                <a:latin typeface="IBM Plex Sans"/>
              </a:rPr>
              <a:t>6. Debarment:</a:t>
            </a:r>
          </a:p>
          <a:p>
            <a:pPr algn="just">
              <a:lnSpc>
                <a:spcPts val="1299"/>
              </a:lnSpc>
            </a:pPr>
            <a:r>
              <a:rPr lang="en-US" sz="900" spc="3">
                <a:solidFill>
                  <a:srgbClr val="313435"/>
                </a:solidFill>
                <a:latin typeface="IBM Plex Sans"/>
              </a:rPr>
              <a:t>The Act introduces a new centralised debarment list, which will be maintained by the Minister for the Cabinet Office and Procurement Review Unit (PRU). Suppliers on this list will have met mandatory and discretionary grounds for exclusion. Contracting Authorities must disregard bids from excluded suppliers but can consider bids from excludable suppliers. This is a significant change from the previous regime, where exclusion decisions were made by individual contracting authorities only.</a:t>
            </a:r>
          </a:p>
        </p:txBody>
      </p:sp>
      <p:sp>
        <p:nvSpPr>
          <p:cNvPr id="14" name="TextBox 14"/>
          <p:cNvSpPr txBox="1"/>
          <p:nvPr/>
        </p:nvSpPr>
        <p:spPr>
          <a:xfrm>
            <a:off x="7332002" y="1290304"/>
            <a:ext cx="2832849" cy="1085621"/>
          </a:xfrm>
          <a:prstGeom prst="rect">
            <a:avLst/>
          </a:prstGeom>
        </p:spPr>
        <p:txBody>
          <a:bodyPr lIns="0" tIns="0" rIns="0" bIns="0" rtlCol="0" anchor="t">
            <a:spAutoFit/>
          </a:bodyPr>
          <a:lstStyle/>
          <a:p>
            <a:pPr algn="just">
              <a:lnSpc>
                <a:spcPts val="1470"/>
              </a:lnSpc>
            </a:pPr>
            <a:r>
              <a:rPr lang="en-US" sz="1050" spc="5">
                <a:solidFill>
                  <a:srgbClr val="543996"/>
                </a:solidFill>
                <a:latin typeface="IBM Plex Sans"/>
              </a:rPr>
              <a:t>4. Social Value: </a:t>
            </a:r>
          </a:p>
          <a:p>
            <a:pPr algn="just">
              <a:lnSpc>
                <a:spcPts val="1299"/>
              </a:lnSpc>
            </a:pPr>
            <a:r>
              <a:rPr lang="en-US" sz="900" spc="3">
                <a:solidFill>
                  <a:srgbClr val="313435"/>
                </a:solidFill>
                <a:latin typeface="IBM Plex Sans"/>
              </a:rPr>
              <a:t>The Act prioritises suppliers’ contributions to social goals, such as creating employment opportunities, delivering community benefits, and demonstrating ethical practices. SMEs should clearly articulate how they create social value in their bids and delivery.</a:t>
            </a:r>
          </a:p>
        </p:txBody>
      </p:sp>
      <p:sp>
        <p:nvSpPr>
          <p:cNvPr id="15" name="TextBox 15"/>
          <p:cNvSpPr txBox="1"/>
          <p:nvPr/>
        </p:nvSpPr>
        <p:spPr>
          <a:xfrm>
            <a:off x="7332002" y="2528554"/>
            <a:ext cx="2988431" cy="1250671"/>
          </a:xfrm>
          <a:prstGeom prst="rect">
            <a:avLst/>
          </a:prstGeom>
        </p:spPr>
        <p:txBody>
          <a:bodyPr lIns="0" tIns="0" rIns="0" bIns="0" rtlCol="0" anchor="t">
            <a:spAutoFit/>
          </a:bodyPr>
          <a:lstStyle/>
          <a:p>
            <a:pPr algn="just">
              <a:lnSpc>
                <a:spcPts val="1470"/>
              </a:lnSpc>
            </a:pPr>
            <a:r>
              <a:rPr lang="en-US" sz="1050" spc="12">
                <a:solidFill>
                  <a:srgbClr val="543996"/>
                </a:solidFill>
                <a:latin typeface="IBM Plex Sans"/>
              </a:rPr>
              <a:t>5. Transparency:</a:t>
            </a:r>
          </a:p>
          <a:p>
            <a:pPr algn="just">
              <a:lnSpc>
                <a:spcPts val="1299"/>
              </a:lnSpc>
            </a:pPr>
            <a:r>
              <a:rPr lang="en-US" sz="900" spc="3">
                <a:solidFill>
                  <a:srgbClr val="313435"/>
                </a:solidFill>
                <a:latin typeface="IBM Plex Sans"/>
              </a:rPr>
              <a:t>Is also a key theme in supplier measurement under the Act. Performance data, including ratings on innovation, sustainability, and social value, may be published. SMEs should be prepared for this increased public scrutiny and ensure they have robust processes in place to monitor and report on their performance.</a:t>
            </a:r>
          </a:p>
        </p:txBody>
      </p:sp>
      <p:sp>
        <p:nvSpPr>
          <p:cNvPr id="16" name="TextBox 16"/>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17" name="TextBox 17"/>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08</a:t>
            </a: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63503" y="7064502"/>
            <a:ext cx="10819000" cy="559003"/>
            <a:chOff x="0" y="0"/>
            <a:chExt cx="10819003" cy="559003"/>
          </a:xfrm>
        </p:grpSpPr>
        <p:sp>
          <p:nvSpPr>
            <p:cNvPr id="5" name="Freeform 5"/>
            <p:cNvSpPr/>
            <p:nvPr/>
          </p:nvSpPr>
          <p:spPr>
            <a:xfrm>
              <a:off x="63500" y="63500"/>
              <a:ext cx="10692003" cy="432054"/>
            </a:xfrm>
            <a:custGeom>
              <a:avLst/>
              <a:gdLst/>
              <a:ahLst/>
              <a:cxnLst/>
              <a:rect l="l" t="t" r="r" b="b"/>
              <a:pathLst>
                <a:path w="10692003" h="432054">
                  <a:moveTo>
                    <a:pt x="0" y="432054"/>
                  </a:moveTo>
                  <a:lnTo>
                    <a:pt x="10692003" y="432054"/>
                  </a:lnTo>
                  <a:lnTo>
                    <a:pt x="10692003" y="0"/>
                  </a:lnTo>
                  <a:lnTo>
                    <a:pt x="0" y="0"/>
                  </a:lnTo>
                  <a:close/>
                </a:path>
              </a:pathLst>
            </a:custGeom>
            <a:solidFill>
              <a:srgbClr val="543996"/>
            </a:solidFill>
          </p:spPr>
          <p:txBody>
            <a:bodyPr/>
            <a:lstStyle/>
            <a:p>
              <a:endParaRPr lang="en-GB"/>
            </a:p>
          </p:txBody>
        </p:sp>
        <p:sp>
          <p:nvSpPr>
            <p:cNvPr id="6" name="Freeform 6"/>
            <p:cNvSpPr/>
            <p:nvPr/>
          </p:nvSpPr>
          <p:spPr>
            <a:xfrm>
              <a:off x="675513" y="171577"/>
              <a:ext cx="215900" cy="215900"/>
            </a:xfrm>
            <a:custGeom>
              <a:avLst/>
              <a:gdLst/>
              <a:ahLst/>
              <a:cxnLst/>
              <a:rect l="l" t="t" r="r" b="b"/>
              <a:pathLst>
                <a:path w="215900" h="215900">
                  <a:moveTo>
                    <a:pt x="107950" y="215900"/>
                  </a:moveTo>
                  <a:cubicBezTo>
                    <a:pt x="167640" y="215900"/>
                    <a:pt x="215900" y="167513"/>
                    <a:pt x="215900" y="107950"/>
                  </a:cubicBezTo>
                  <a:cubicBezTo>
                    <a:pt x="215900" y="48387"/>
                    <a:pt x="167513" y="0"/>
                    <a:pt x="107950" y="0"/>
                  </a:cubicBezTo>
                  <a:cubicBezTo>
                    <a:pt x="48387" y="0"/>
                    <a:pt x="0" y="48387"/>
                    <a:pt x="0" y="107950"/>
                  </a:cubicBezTo>
                  <a:cubicBezTo>
                    <a:pt x="0" y="167513"/>
                    <a:pt x="48387" y="215900"/>
                    <a:pt x="107950" y="215900"/>
                  </a:cubicBezTo>
                </a:path>
              </a:pathLst>
            </a:custGeom>
            <a:solidFill>
              <a:srgbClr val="FFE600"/>
            </a:solidFill>
          </p:spPr>
          <p:txBody>
            <a:bodyPr/>
            <a:lstStyle/>
            <a:p>
              <a:endParaRPr lang="en-GB"/>
            </a:p>
          </p:txBody>
        </p:sp>
      </p:grpSp>
      <p:sp>
        <p:nvSpPr>
          <p:cNvPr id="7" name="TextBox 7"/>
          <p:cNvSpPr txBox="1"/>
          <p:nvPr/>
        </p:nvSpPr>
        <p:spPr>
          <a:xfrm>
            <a:off x="609267" y="555192"/>
            <a:ext cx="8697100" cy="333425"/>
          </a:xfrm>
          <a:prstGeom prst="rect">
            <a:avLst/>
          </a:prstGeom>
        </p:spPr>
        <p:txBody>
          <a:bodyPr wrap="square" lIns="0" tIns="0" rIns="0" bIns="0" rtlCol="0" anchor="t">
            <a:spAutoFit/>
          </a:bodyPr>
          <a:lstStyle/>
          <a:p>
            <a:pPr algn="l">
              <a:lnSpc>
                <a:spcPts val="2600"/>
              </a:lnSpc>
            </a:pPr>
            <a:r>
              <a:rPr lang="en-US" sz="2200" spc="8" dirty="0">
                <a:solidFill>
                  <a:srgbClr val="543996"/>
                </a:solidFill>
                <a:latin typeface="IBM Plex Sans Bold"/>
              </a:rPr>
              <a:t>Supplier Measurement and Contract Management </a:t>
            </a:r>
            <a:r>
              <a:rPr lang="en-US" sz="2200" spc="8" dirty="0">
                <a:solidFill>
                  <a:srgbClr val="543996"/>
                </a:solidFill>
                <a:latin typeface="IBM Plex Sans Italics"/>
              </a:rPr>
              <a:t>continued</a:t>
            </a:r>
          </a:p>
        </p:txBody>
      </p:sp>
      <p:sp>
        <p:nvSpPr>
          <p:cNvPr id="8" name="TextBox 8"/>
          <p:cNvSpPr txBox="1"/>
          <p:nvPr/>
        </p:nvSpPr>
        <p:spPr>
          <a:xfrm>
            <a:off x="3972001" y="1339850"/>
            <a:ext cx="1541640" cy="181927"/>
          </a:xfrm>
          <a:prstGeom prst="rect">
            <a:avLst/>
          </a:prstGeom>
        </p:spPr>
        <p:txBody>
          <a:bodyPr lIns="0" tIns="0" rIns="0" bIns="0" rtlCol="0" anchor="t">
            <a:spAutoFit/>
          </a:bodyPr>
          <a:lstStyle/>
          <a:p>
            <a:pPr algn="l">
              <a:lnSpc>
                <a:spcPts val="1470"/>
              </a:lnSpc>
            </a:pPr>
            <a:r>
              <a:rPr lang="en-US" sz="1050" spc="11" dirty="0">
                <a:solidFill>
                  <a:srgbClr val="543996"/>
                </a:solidFill>
                <a:latin typeface="IBM Plex Sans Bold"/>
              </a:rPr>
              <a:t>Process for Debarment:</a:t>
            </a:r>
          </a:p>
        </p:txBody>
      </p:sp>
      <p:sp>
        <p:nvSpPr>
          <p:cNvPr id="9" name="TextBox 9"/>
          <p:cNvSpPr txBox="1"/>
          <p:nvPr/>
        </p:nvSpPr>
        <p:spPr>
          <a:xfrm>
            <a:off x="7332002" y="1290304"/>
            <a:ext cx="2998432" cy="1911096"/>
          </a:xfrm>
          <a:prstGeom prst="rect">
            <a:avLst/>
          </a:prstGeom>
        </p:spPr>
        <p:txBody>
          <a:bodyPr lIns="0" tIns="0" rIns="0" bIns="0" rtlCol="0" anchor="t">
            <a:spAutoFit/>
          </a:bodyPr>
          <a:lstStyle/>
          <a:p>
            <a:pPr algn="l">
              <a:lnSpc>
                <a:spcPts val="1470"/>
              </a:lnSpc>
            </a:pPr>
            <a:r>
              <a:rPr lang="en-US" sz="1050" spc="11" dirty="0">
                <a:solidFill>
                  <a:srgbClr val="543996"/>
                </a:solidFill>
                <a:latin typeface="IBM Plex Sans Bold"/>
              </a:rPr>
              <a:t>Appeals and Challenges:</a:t>
            </a:r>
          </a:p>
          <a:p>
            <a:pPr algn="l">
              <a:lnSpc>
                <a:spcPts val="1299"/>
              </a:lnSpc>
            </a:pPr>
            <a:r>
              <a:rPr lang="en-US" sz="900" spc="3" dirty="0">
                <a:solidFill>
                  <a:srgbClr val="313435"/>
                </a:solidFill>
                <a:latin typeface="IBM Plex Sans"/>
              </a:rPr>
              <a:t>Suppliers can appeal a debarment decision to the courts on the grounds that the Minister made a material error of law. They can also apply to the Minister for removal from the list if there has been a material change in circumstances or new evidence can be provided by supplier.</a:t>
            </a:r>
          </a:p>
          <a:p>
            <a:pPr algn="l">
              <a:lnSpc>
                <a:spcPts val="2250"/>
              </a:lnSpc>
            </a:pPr>
            <a:r>
              <a:rPr lang="en-US" sz="900" spc="4" dirty="0">
                <a:solidFill>
                  <a:srgbClr val="313435"/>
                </a:solidFill>
                <a:latin typeface="IBM Plex Sans"/>
              </a:rPr>
              <a:t>The debarment regime has significant implications </a:t>
            </a:r>
          </a:p>
          <a:p>
            <a:pPr algn="l">
              <a:lnSpc>
                <a:spcPts val="450"/>
              </a:lnSpc>
            </a:pPr>
            <a:r>
              <a:rPr lang="en-US" sz="900" spc="4" dirty="0">
                <a:solidFill>
                  <a:srgbClr val="313435"/>
                </a:solidFill>
                <a:latin typeface="IBM Plex Sans"/>
              </a:rPr>
              <a:t>for SMEs:</a:t>
            </a:r>
          </a:p>
          <a:p>
            <a:pPr algn="l">
              <a:lnSpc>
                <a:spcPts val="2250"/>
              </a:lnSpc>
            </a:pPr>
            <a:r>
              <a:rPr lang="en-US" sz="900" spc="3" dirty="0">
                <a:solidFill>
                  <a:srgbClr val="543996"/>
                </a:solidFill>
                <a:latin typeface="IBM Plex Sans Bold"/>
              </a:rPr>
              <a:t>• </a:t>
            </a:r>
            <a:r>
              <a:rPr lang="en-US" sz="900" spc="3" dirty="0">
                <a:solidFill>
                  <a:srgbClr val="313435"/>
                </a:solidFill>
                <a:latin typeface="IBM Plex Sans Bold Italics"/>
              </a:rPr>
              <a:t>Compliance and Ethics: </a:t>
            </a:r>
            <a:r>
              <a:rPr lang="en-US" sz="900" spc="3" dirty="0">
                <a:solidFill>
                  <a:srgbClr val="313435"/>
                </a:solidFill>
                <a:latin typeface="IBM Plex Sans"/>
              </a:rPr>
              <a:t>SMEs must maintain high </a:t>
            </a:r>
          </a:p>
        </p:txBody>
      </p:sp>
      <p:sp>
        <p:nvSpPr>
          <p:cNvPr id="10" name="TextBox 10"/>
          <p:cNvSpPr txBox="1"/>
          <p:nvPr/>
        </p:nvSpPr>
        <p:spPr>
          <a:xfrm>
            <a:off x="612000" y="1903524"/>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1" name="TextBox 11"/>
          <p:cNvSpPr txBox="1"/>
          <p:nvPr/>
        </p:nvSpPr>
        <p:spPr>
          <a:xfrm>
            <a:off x="612000" y="2646359"/>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2" name="TextBox 12"/>
          <p:cNvSpPr txBox="1"/>
          <p:nvPr/>
        </p:nvSpPr>
        <p:spPr>
          <a:xfrm>
            <a:off x="612000" y="3224146"/>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3" name="TextBox 13"/>
          <p:cNvSpPr txBox="1"/>
          <p:nvPr/>
        </p:nvSpPr>
        <p:spPr>
          <a:xfrm>
            <a:off x="612000" y="3801932"/>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4" name="TextBox 14"/>
          <p:cNvSpPr txBox="1"/>
          <p:nvPr/>
        </p:nvSpPr>
        <p:spPr>
          <a:xfrm>
            <a:off x="612000" y="4379719"/>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5" name="TextBox 15"/>
          <p:cNvSpPr txBox="1"/>
          <p:nvPr/>
        </p:nvSpPr>
        <p:spPr>
          <a:xfrm>
            <a:off x="792023" y="1903524"/>
            <a:ext cx="2824086" cy="2998065"/>
          </a:xfrm>
          <a:prstGeom prst="rect">
            <a:avLst/>
          </a:prstGeom>
        </p:spPr>
        <p:txBody>
          <a:bodyPr lIns="0" tIns="0" rIns="0" bIns="0" rtlCol="0" anchor="t">
            <a:spAutoFit/>
          </a:bodyPr>
          <a:lstStyle/>
          <a:p>
            <a:pPr algn="l">
              <a:lnSpc>
                <a:spcPts val="1299"/>
              </a:lnSpc>
            </a:pPr>
            <a:r>
              <a:rPr lang="en-GB" sz="900" spc="3" dirty="0">
                <a:solidFill>
                  <a:srgbClr val="313435"/>
                </a:solidFill>
                <a:latin typeface="IBM Plex Sans Bold Italics"/>
              </a:rPr>
              <a:t>Legal and Regulatory Non-compliance:</a:t>
            </a:r>
            <a:r>
              <a:rPr lang="en-GB" sz="900" spc="3" dirty="0">
                <a:solidFill>
                  <a:srgbClr val="313435"/>
                </a:solidFill>
                <a:latin typeface="IBM Plex Sans"/>
              </a:rPr>
              <a:t> Violations of laws and regulations, such as fraud, corruption, involvement in organised crime, significant breaches of contract, tax evasion, and labour law violations.</a:t>
            </a:r>
          </a:p>
          <a:p>
            <a:pPr algn="l">
              <a:lnSpc>
                <a:spcPts val="2250"/>
              </a:lnSpc>
            </a:pPr>
            <a:r>
              <a:rPr lang="en-GB" sz="900" spc="3" dirty="0">
                <a:solidFill>
                  <a:srgbClr val="313435"/>
                </a:solidFill>
                <a:latin typeface="IBM Plex Sans Bold Italics"/>
              </a:rPr>
              <a:t>Poor Performance:</a:t>
            </a:r>
            <a:r>
              <a:rPr lang="en-GB" sz="900" spc="3" dirty="0">
                <a:solidFill>
                  <a:srgbClr val="313435"/>
                </a:solidFill>
                <a:latin typeface="IBM Plex Sans"/>
              </a:rPr>
              <a:t> Consistently poor performance </a:t>
            </a:r>
          </a:p>
          <a:p>
            <a:pPr algn="l">
              <a:lnSpc>
                <a:spcPts val="450"/>
              </a:lnSpc>
            </a:pPr>
            <a:r>
              <a:rPr lang="en-GB" sz="900" spc="3" dirty="0">
                <a:solidFill>
                  <a:srgbClr val="313435"/>
                </a:solidFill>
                <a:latin typeface="IBM Plex Sans"/>
              </a:rPr>
              <a:t>on previous contracts that demonstrates an inability </a:t>
            </a:r>
          </a:p>
          <a:p>
            <a:pPr algn="l">
              <a:lnSpc>
                <a:spcPts val="2149"/>
              </a:lnSpc>
            </a:pPr>
            <a:r>
              <a:rPr lang="en-GB" sz="900" spc="3" dirty="0">
                <a:solidFill>
                  <a:srgbClr val="313435"/>
                </a:solidFill>
                <a:latin typeface="IBM Plex Sans"/>
              </a:rPr>
              <a:t>to meet contractual obligations.</a:t>
            </a:r>
          </a:p>
          <a:p>
            <a:pPr algn="l">
              <a:lnSpc>
                <a:spcPts val="1751"/>
              </a:lnSpc>
            </a:pPr>
            <a:r>
              <a:rPr lang="en-GB" sz="900" spc="3" dirty="0">
                <a:solidFill>
                  <a:srgbClr val="313435"/>
                </a:solidFill>
                <a:latin typeface="IBM Plex Sans Bold Italics"/>
              </a:rPr>
              <a:t>Financial Instability:</a:t>
            </a:r>
            <a:r>
              <a:rPr lang="en-GB" sz="900" spc="3" dirty="0">
                <a:solidFill>
                  <a:srgbClr val="313435"/>
                </a:solidFill>
                <a:latin typeface="IBM Plex Sans"/>
              </a:rPr>
              <a:t> Evidence of significant </a:t>
            </a:r>
          </a:p>
          <a:p>
            <a:pPr algn="l">
              <a:lnSpc>
                <a:spcPts val="847"/>
              </a:lnSpc>
            </a:pPr>
            <a:r>
              <a:rPr lang="en-GB" sz="900" spc="3" dirty="0">
                <a:solidFill>
                  <a:srgbClr val="313435"/>
                </a:solidFill>
                <a:latin typeface="IBM Plex Sans"/>
              </a:rPr>
              <a:t>financial issues that could jeopardise the supplier’s </a:t>
            </a:r>
          </a:p>
          <a:p>
            <a:pPr algn="l">
              <a:lnSpc>
                <a:spcPts val="1751"/>
              </a:lnSpc>
            </a:pPr>
            <a:r>
              <a:rPr lang="en-GB" sz="900" spc="5" dirty="0">
                <a:solidFill>
                  <a:srgbClr val="313435"/>
                </a:solidFill>
                <a:latin typeface="IBM Plex Sans"/>
              </a:rPr>
              <a:t>ability to fulfil contractual obligations.</a:t>
            </a:r>
          </a:p>
          <a:p>
            <a:pPr algn="l">
              <a:lnSpc>
                <a:spcPts val="2149"/>
              </a:lnSpc>
            </a:pPr>
            <a:r>
              <a:rPr lang="en-GB" sz="900" spc="3" dirty="0">
                <a:solidFill>
                  <a:srgbClr val="313435"/>
                </a:solidFill>
                <a:latin typeface="IBM Plex Sans Bold Italics"/>
              </a:rPr>
              <a:t>Ethical Misconduct: </a:t>
            </a:r>
            <a:r>
              <a:rPr lang="en-GB" sz="900" spc="3" dirty="0">
                <a:solidFill>
                  <a:srgbClr val="313435"/>
                </a:solidFill>
                <a:latin typeface="IBM Plex Sans"/>
              </a:rPr>
              <a:t>Involvement in unethical </a:t>
            </a:r>
          </a:p>
          <a:p>
            <a:pPr algn="l">
              <a:lnSpc>
                <a:spcPts val="450"/>
              </a:lnSpc>
            </a:pPr>
            <a:r>
              <a:rPr lang="en-GB" sz="900" spc="3" dirty="0">
                <a:solidFill>
                  <a:srgbClr val="313435"/>
                </a:solidFill>
                <a:latin typeface="IBM Plex Sans"/>
              </a:rPr>
              <a:t>practices, such as conflicts of interest, exploitation, </a:t>
            </a:r>
          </a:p>
          <a:p>
            <a:pPr algn="l">
              <a:lnSpc>
                <a:spcPts val="2149"/>
              </a:lnSpc>
            </a:pPr>
            <a:r>
              <a:rPr lang="en-GB" sz="900" spc="3" dirty="0">
                <a:solidFill>
                  <a:srgbClr val="313435"/>
                </a:solidFill>
                <a:latin typeface="IBM Plex Sans"/>
              </a:rPr>
              <a:t>or environmental violations.</a:t>
            </a:r>
          </a:p>
          <a:p>
            <a:pPr algn="l">
              <a:lnSpc>
                <a:spcPts val="1751"/>
              </a:lnSpc>
            </a:pPr>
            <a:r>
              <a:rPr lang="en-GB" sz="900" spc="3" dirty="0">
                <a:solidFill>
                  <a:srgbClr val="313435"/>
                </a:solidFill>
                <a:latin typeface="IBM Plex Sans Bold Italics"/>
              </a:rPr>
              <a:t>National Security: </a:t>
            </a:r>
            <a:r>
              <a:rPr lang="en-GB" sz="900" spc="3" dirty="0">
                <a:solidFill>
                  <a:srgbClr val="313435"/>
                </a:solidFill>
                <a:latin typeface="IBM Plex Sans"/>
              </a:rPr>
              <a:t>If a supplier poses a threat </a:t>
            </a:r>
          </a:p>
          <a:p>
            <a:pPr algn="l">
              <a:lnSpc>
                <a:spcPts val="847"/>
              </a:lnSpc>
            </a:pPr>
            <a:r>
              <a:rPr lang="en-GB" sz="900" spc="3" dirty="0">
                <a:solidFill>
                  <a:srgbClr val="313435"/>
                </a:solidFill>
                <a:latin typeface="IBM Plex Sans"/>
              </a:rPr>
              <a:t>to national security, they can be added to the </a:t>
            </a:r>
          </a:p>
          <a:p>
            <a:pPr algn="l">
              <a:lnSpc>
                <a:spcPts val="1751"/>
              </a:lnSpc>
            </a:pPr>
            <a:r>
              <a:rPr lang="en-GB" sz="900" spc="3" dirty="0">
                <a:solidFill>
                  <a:srgbClr val="313435"/>
                </a:solidFill>
                <a:latin typeface="IBM Plex Sans"/>
              </a:rPr>
              <a:t>debarment list for specific types of contracts.</a:t>
            </a:r>
          </a:p>
        </p:txBody>
      </p:sp>
      <p:sp>
        <p:nvSpPr>
          <p:cNvPr id="16" name="TextBox 16"/>
          <p:cNvSpPr txBox="1"/>
          <p:nvPr/>
        </p:nvSpPr>
        <p:spPr>
          <a:xfrm>
            <a:off x="3972001" y="1573330"/>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7" name="TextBox 17"/>
          <p:cNvSpPr txBox="1"/>
          <p:nvPr/>
        </p:nvSpPr>
        <p:spPr>
          <a:xfrm>
            <a:off x="3972001" y="2316166"/>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8" name="TextBox 18"/>
          <p:cNvSpPr txBox="1"/>
          <p:nvPr/>
        </p:nvSpPr>
        <p:spPr>
          <a:xfrm>
            <a:off x="3972001" y="3059001"/>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19" name="TextBox 19"/>
          <p:cNvSpPr txBox="1"/>
          <p:nvPr/>
        </p:nvSpPr>
        <p:spPr>
          <a:xfrm>
            <a:off x="3972001" y="3966886"/>
            <a:ext cx="83706" cy="140970"/>
          </a:xfrm>
          <a:prstGeom prst="rect">
            <a:avLst/>
          </a:prstGeom>
        </p:spPr>
        <p:txBody>
          <a:bodyPr lIns="0" tIns="0" rIns="0" bIns="0" rtlCol="0" anchor="t">
            <a:spAutoFit/>
          </a:bodyPr>
          <a:lstStyle/>
          <a:p>
            <a:pPr algn="l">
              <a:lnSpc>
                <a:spcPts val="1260"/>
              </a:lnSpc>
            </a:pPr>
            <a:r>
              <a:rPr lang="en-US" sz="900" spc="3">
                <a:solidFill>
                  <a:srgbClr val="543996"/>
                </a:solidFill>
                <a:latin typeface="IBM Plex Sans Bold"/>
              </a:rPr>
              <a:t>• </a:t>
            </a:r>
          </a:p>
        </p:txBody>
      </p:sp>
      <p:sp>
        <p:nvSpPr>
          <p:cNvPr id="20" name="TextBox 20"/>
          <p:cNvSpPr txBox="1"/>
          <p:nvPr/>
        </p:nvSpPr>
        <p:spPr>
          <a:xfrm>
            <a:off x="4152024" y="1573330"/>
            <a:ext cx="2834364" cy="2699575"/>
          </a:xfrm>
          <a:prstGeom prst="rect">
            <a:avLst/>
          </a:prstGeom>
        </p:spPr>
        <p:txBody>
          <a:bodyPr lIns="0" tIns="0" rIns="0" bIns="0" rtlCol="0" anchor="t">
            <a:spAutoFit/>
          </a:bodyPr>
          <a:lstStyle/>
          <a:p>
            <a:pPr algn="l">
              <a:lnSpc>
                <a:spcPts val="1299"/>
              </a:lnSpc>
            </a:pPr>
            <a:r>
              <a:rPr lang="en-US" sz="900" spc="3" dirty="0">
                <a:solidFill>
                  <a:srgbClr val="313435"/>
                </a:solidFill>
                <a:latin typeface="IBM Plex Sans Bold Italics"/>
              </a:rPr>
              <a:t>Investigation: </a:t>
            </a:r>
            <a:r>
              <a:rPr lang="en-US" sz="900" spc="3" dirty="0">
                <a:solidFill>
                  <a:srgbClr val="313435"/>
                </a:solidFill>
                <a:latin typeface="IBM Plex Sans"/>
              </a:rPr>
              <a:t>An appropriate authority (a Minister of the Crown, Welsh Ministers, or a Northern Ireland Department) can investigate a supplier if they believe there are grounds for debarment.</a:t>
            </a:r>
          </a:p>
          <a:p>
            <a:pPr algn="l">
              <a:lnSpc>
                <a:spcPts val="2250"/>
              </a:lnSpc>
            </a:pPr>
            <a:r>
              <a:rPr lang="en-US" sz="900" spc="3" dirty="0">
                <a:solidFill>
                  <a:srgbClr val="313435"/>
                </a:solidFill>
                <a:latin typeface="IBM Plex Sans Bold Italics"/>
              </a:rPr>
              <a:t>Notification:</a:t>
            </a:r>
            <a:r>
              <a:rPr lang="en-US" sz="900" spc="3" dirty="0">
                <a:solidFill>
                  <a:srgbClr val="313435"/>
                </a:solidFill>
                <a:latin typeface="IBM Plex Sans"/>
              </a:rPr>
              <a:t> If the authority intends to add the </a:t>
            </a:r>
          </a:p>
          <a:p>
            <a:pPr algn="l">
              <a:lnSpc>
                <a:spcPts val="450"/>
              </a:lnSpc>
            </a:pPr>
            <a:r>
              <a:rPr lang="en-US" sz="900" spc="3" dirty="0">
                <a:solidFill>
                  <a:srgbClr val="313435"/>
                </a:solidFill>
                <a:latin typeface="IBM Plex Sans"/>
              </a:rPr>
              <a:t>supplier to the debarment list, they must notify the </a:t>
            </a:r>
          </a:p>
          <a:p>
            <a:pPr algn="l">
              <a:lnSpc>
                <a:spcPts val="2149"/>
              </a:lnSpc>
            </a:pPr>
            <a:r>
              <a:rPr lang="en-US" sz="900" spc="3" dirty="0">
                <a:solidFill>
                  <a:srgbClr val="313435"/>
                </a:solidFill>
                <a:latin typeface="IBM Plex Sans"/>
              </a:rPr>
              <a:t>supplier, providing reasons and an opportunity for </a:t>
            </a:r>
          </a:p>
          <a:p>
            <a:pPr algn="l">
              <a:lnSpc>
                <a:spcPts val="450"/>
              </a:lnSpc>
            </a:pPr>
            <a:r>
              <a:rPr lang="en-US" sz="900" spc="3" dirty="0">
                <a:solidFill>
                  <a:srgbClr val="313435"/>
                </a:solidFill>
                <a:latin typeface="IBM Plex Sans"/>
              </a:rPr>
              <a:t>the supplier to make representations.</a:t>
            </a:r>
          </a:p>
          <a:p>
            <a:pPr algn="l">
              <a:lnSpc>
                <a:spcPts val="2250"/>
              </a:lnSpc>
            </a:pPr>
            <a:r>
              <a:rPr lang="en-US" sz="900" spc="3" dirty="0">
                <a:solidFill>
                  <a:srgbClr val="313435"/>
                </a:solidFill>
                <a:latin typeface="IBM Plex Sans Bold Italics"/>
              </a:rPr>
              <a:t>Debarment Decision:</a:t>
            </a:r>
            <a:r>
              <a:rPr lang="en-US" sz="900" spc="3" dirty="0">
                <a:solidFill>
                  <a:srgbClr val="313435"/>
                </a:solidFill>
                <a:latin typeface="IBM Plex Sans"/>
              </a:rPr>
              <a:t> After considering any </a:t>
            </a:r>
          </a:p>
          <a:p>
            <a:pPr algn="l">
              <a:lnSpc>
                <a:spcPts val="450"/>
              </a:lnSpc>
            </a:pPr>
            <a:r>
              <a:rPr lang="en-US" sz="900" spc="3" dirty="0">
                <a:solidFill>
                  <a:srgbClr val="313435"/>
                </a:solidFill>
                <a:latin typeface="IBM Plex Sans"/>
              </a:rPr>
              <a:t>representations, the Minister for the Cabinet </a:t>
            </a:r>
          </a:p>
          <a:p>
            <a:pPr algn="l">
              <a:lnSpc>
                <a:spcPts val="2149"/>
              </a:lnSpc>
            </a:pPr>
            <a:r>
              <a:rPr lang="en-US" sz="900" spc="3" dirty="0">
                <a:solidFill>
                  <a:srgbClr val="313435"/>
                </a:solidFill>
                <a:latin typeface="IBM Plex Sans"/>
              </a:rPr>
              <a:t>Office will decide whether to add the supplier to </a:t>
            </a:r>
          </a:p>
          <a:p>
            <a:pPr algn="l">
              <a:lnSpc>
                <a:spcPts val="450"/>
              </a:lnSpc>
            </a:pPr>
            <a:r>
              <a:rPr lang="en-US" sz="900" spc="3" dirty="0">
                <a:solidFill>
                  <a:srgbClr val="313435"/>
                </a:solidFill>
                <a:latin typeface="IBM Plex Sans"/>
              </a:rPr>
              <a:t>the debarment list. The decision must specify the </a:t>
            </a:r>
          </a:p>
          <a:p>
            <a:pPr algn="l">
              <a:lnSpc>
                <a:spcPts val="2149"/>
              </a:lnSpc>
            </a:pPr>
            <a:r>
              <a:rPr lang="en-US" sz="900" spc="3" dirty="0">
                <a:solidFill>
                  <a:srgbClr val="313435"/>
                </a:solidFill>
                <a:latin typeface="IBM Plex Sans"/>
              </a:rPr>
              <a:t>grounds for debarment and the period of exclusion.</a:t>
            </a:r>
          </a:p>
          <a:p>
            <a:pPr algn="l">
              <a:lnSpc>
                <a:spcPts val="1751"/>
              </a:lnSpc>
            </a:pPr>
            <a:r>
              <a:rPr lang="en-US" sz="900" spc="3" dirty="0">
                <a:solidFill>
                  <a:srgbClr val="313435"/>
                </a:solidFill>
                <a:latin typeface="IBM Plex Sans Bold Italics"/>
              </a:rPr>
              <a:t>Publication: </a:t>
            </a:r>
            <a:r>
              <a:rPr lang="en-US" sz="900" spc="3" dirty="0">
                <a:solidFill>
                  <a:srgbClr val="313435"/>
                </a:solidFill>
                <a:latin typeface="IBM Plex Sans"/>
              </a:rPr>
              <a:t>The debarment list will be published, </a:t>
            </a:r>
          </a:p>
          <a:p>
            <a:pPr algn="l">
              <a:lnSpc>
                <a:spcPts val="847"/>
              </a:lnSpc>
            </a:pPr>
            <a:r>
              <a:rPr lang="en-US" sz="900" spc="3" dirty="0">
                <a:solidFill>
                  <a:srgbClr val="313435"/>
                </a:solidFill>
                <a:latin typeface="IBM Plex Sans"/>
              </a:rPr>
              <a:t>providing transparency about excluded suppliers.</a:t>
            </a:r>
          </a:p>
        </p:txBody>
      </p:sp>
      <p:sp>
        <p:nvSpPr>
          <p:cNvPr id="21" name="TextBox 21"/>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22" name="TextBox 22"/>
          <p:cNvSpPr txBox="1"/>
          <p:nvPr/>
        </p:nvSpPr>
        <p:spPr>
          <a:xfrm>
            <a:off x="7512025" y="3300251"/>
            <a:ext cx="2834516" cy="394868"/>
          </a:xfrm>
          <a:prstGeom prst="rect">
            <a:avLst/>
          </a:prstGeom>
        </p:spPr>
        <p:txBody>
          <a:bodyPr lIns="0" tIns="0" rIns="0" bIns="0" rtlCol="0" anchor="t">
            <a:spAutoFit/>
          </a:bodyPr>
          <a:lstStyle/>
          <a:p>
            <a:pPr algn="l">
              <a:lnSpc>
                <a:spcPts val="450"/>
              </a:lnSpc>
            </a:pPr>
            <a:r>
              <a:rPr lang="en-US" sz="900" spc="4">
                <a:solidFill>
                  <a:srgbClr val="313435"/>
                </a:solidFill>
                <a:latin typeface="IBM Plex Sans"/>
              </a:rPr>
              <a:t>standards of legal compliance, contract performance, </a:t>
            </a:r>
          </a:p>
          <a:p>
            <a:pPr algn="l">
              <a:lnSpc>
                <a:spcPts val="2149"/>
              </a:lnSpc>
            </a:pPr>
            <a:r>
              <a:rPr lang="en-US" sz="900" spc="3">
                <a:solidFill>
                  <a:srgbClr val="313435"/>
                </a:solidFill>
                <a:latin typeface="IBM Plex Sans"/>
              </a:rPr>
              <a:t>financial stability, and ethical conduct to avoid the </a:t>
            </a:r>
          </a:p>
          <a:p>
            <a:pPr algn="l">
              <a:lnSpc>
                <a:spcPts val="450"/>
              </a:lnSpc>
            </a:pPr>
            <a:r>
              <a:rPr lang="en-US" sz="900" spc="3">
                <a:solidFill>
                  <a:srgbClr val="313435"/>
                </a:solidFill>
                <a:latin typeface="IBM Plex Sans"/>
              </a:rPr>
              <a:t>risk of debarment.</a:t>
            </a:r>
          </a:p>
        </p:txBody>
      </p:sp>
      <p:sp>
        <p:nvSpPr>
          <p:cNvPr id="23" name="TextBox 23"/>
          <p:cNvSpPr txBox="1"/>
          <p:nvPr/>
        </p:nvSpPr>
        <p:spPr>
          <a:xfrm>
            <a:off x="7332002" y="3706587"/>
            <a:ext cx="2791320"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r>
              <a:rPr lang="en-US" sz="900" spc="3">
                <a:solidFill>
                  <a:srgbClr val="313435"/>
                </a:solidFill>
                <a:latin typeface="IBM Plex Sans Bold Italics"/>
              </a:rPr>
              <a:t>Subcontracting: </a:t>
            </a:r>
            <a:r>
              <a:rPr lang="en-US" sz="900" spc="3">
                <a:solidFill>
                  <a:srgbClr val="313435"/>
                </a:solidFill>
                <a:latin typeface="IBM Plex Sans"/>
              </a:rPr>
              <a:t>SMEs should be cautious about </a:t>
            </a:r>
          </a:p>
        </p:txBody>
      </p:sp>
      <p:sp>
        <p:nvSpPr>
          <p:cNvPr id="24" name="TextBox 24"/>
          <p:cNvSpPr txBox="1"/>
          <p:nvPr/>
        </p:nvSpPr>
        <p:spPr>
          <a:xfrm>
            <a:off x="7512025" y="4043086"/>
            <a:ext cx="2806598" cy="229819"/>
          </a:xfrm>
          <a:prstGeom prst="rect">
            <a:avLst/>
          </a:prstGeom>
        </p:spPr>
        <p:txBody>
          <a:bodyPr lIns="0" tIns="0" rIns="0" bIns="0" rtlCol="0" anchor="t">
            <a:spAutoFit/>
          </a:bodyPr>
          <a:lstStyle/>
          <a:p>
            <a:pPr algn="l">
              <a:lnSpc>
                <a:spcPts val="450"/>
              </a:lnSpc>
            </a:pPr>
            <a:r>
              <a:rPr lang="en-US" sz="900" spc="3" dirty="0">
                <a:solidFill>
                  <a:srgbClr val="313435"/>
                </a:solidFill>
                <a:latin typeface="IBM Plex Sans"/>
              </a:rPr>
              <a:t>subcontracting to suppliers on the debarment list, as </a:t>
            </a:r>
          </a:p>
          <a:p>
            <a:pPr algn="l">
              <a:lnSpc>
                <a:spcPts val="2149"/>
              </a:lnSpc>
            </a:pPr>
            <a:r>
              <a:rPr lang="en-US" sz="900" spc="4" dirty="0">
                <a:solidFill>
                  <a:srgbClr val="313435"/>
                </a:solidFill>
                <a:latin typeface="IBM Plex Sans"/>
              </a:rPr>
              <a:t>this could impact their own eligibility for contracts.</a:t>
            </a:r>
          </a:p>
        </p:txBody>
      </p:sp>
      <p:sp>
        <p:nvSpPr>
          <p:cNvPr id="25" name="TextBox 25"/>
          <p:cNvSpPr txBox="1"/>
          <p:nvPr/>
        </p:nvSpPr>
        <p:spPr>
          <a:xfrm>
            <a:off x="7332002" y="4331999"/>
            <a:ext cx="2839879" cy="188595"/>
          </a:xfrm>
          <a:prstGeom prst="rect">
            <a:avLst/>
          </a:prstGeom>
        </p:spPr>
        <p:txBody>
          <a:bodyPr lIns="0" tIns="0" rIns="0" bIns="0" rtlCol="0" anchor="t">
            <a:spAutoFit/>
          </a:bodyPr>
          <a:lstStyle/>
          <a:p>
            <a:pPr algn="l">
              <a:lnSpc>
                <a:spcPts val="1751"/>
              </a:lnSpc>
            </a:pPr>
            <a:r>
              <a:rPr lang="en-US" sz="900" spc="3">
                <a:solidFill>
                  <a:srgbClr val="543996"/>
                </a:solidFill>
                <a:latin typeface="IBM Plex Sans Bold"/>
              </a:rPr>
              <a:t>• </a:t>
            </a:r>
            <a:r>
              <a:rPr lang="en-US" sz="900" spc="3">
                <a:solidFill>
                  <a:srgbClr val="313435"/>
                </a:solidFill>
                <a:latin typeface="IBM Plex Sans Bold Italics"/>
              </a:rPr>
              <a:t>Reputational Risk: </a:t>
            </a:r>
            <a:r>
              <a:rPr lang="en-US" sz="900" spc="3">
                <a:solidFill>
                  <a:srgbClr val="313435"/>
                </a:solidFill>
                <a:latin typeface="IBM Plex Sans"/>
              </a:rPr>
              <a:t>Debarment can have a serious </a:t>
            </a:r>
          </a:p>
        </p:txBody>
      </p:sp>
      <p:sp>
        <p:nvSpPr>
          <p:cNvPr id="26" name="TextBox 26"/>
          <p:cNvSpPr txBox="1"/>
          <p:nvPr/>
        </p:nvSpPr>
        <p:spPr>
          <a:xfrm>
            <a:off x="7512025" y="4582773"/>
            <a:ext cx="2523363" cy="432968"/>
          </a:xfrm>
          <a:prstGeom prst="rect">
            <a:avLst/>
          </a:prstGeom>
        </p:spPr>
        <p:txBody>
          <a:bodyPr lIns="0" tIns="0" rIns="0" bIns="0" rtlCol="0" anchor="t">
            <a:spAutoFit/>
          </a:bodyPr>
          <a:lstStyle/>
          <a:p>
            <a:pPr algn="l">
              <a:lnSpc>
                <a:spcPts val="847"/>
              </a:lnSpc>
            </a:pPr>
            <a:r>
              <a:rPr lang="en-US" sz="900" spc="3" dirty="0">
                <a:solidFill>
                  <a:srgbClr val="313435"/>
                </a:solidFill>
                <a:latin typeface="IBM Plex Sans"/>
              </a:rPr>
              <a:t>reputational impact, even if the decision is later </a:t>
            </a:r>
          </a:p>
          <a:p>
            <a:pPr algn="l">
              <a:lnSpc>
                <a:spcPts val="1751"/>
              </a:lnSpc>
            </a:pPr>
            <a:r>
              <a:rPr lang="en-US" sz="900" spc="5" dirty="0">
                <a:solidFill>
                  <a:srgbClr val="313435"/>
                </a:solidFill>
                <a:latin typeface="IBM Plex Sans"/>
              </a:rPr>
              <a:t>overturned. SMEs should seek legal advice </a:t>
            </a:r>
          </a:p>
          <a:p>
            <a:pPr algn="l">
              <a:lnSpc>
                <a:spcPts val="847"/>
              </a:lnSpc>
            </a:pPr>
            <a:r>
              <a:rPr lang="en-US" sz="900" spc="3" dirty="0">
                <a:solidFill>
                  <a:srgbClr val="313435"/>
                </a:solidFill>
                <a:latin typeface="IBM Plex Sans"/>
              </a:rPr>
              <a:t>immediately if they are at risk of debarment.</a:t>
            </a:r>
          </a:p>
        </p:txBody>
      </p:sp>
      <p:sp>
        <p:nvSpPr>
          <p:cNvPr id="27" name="TextBox 27"/>
          <p:cNvSpPr txBox="1"/>
          <p:nvPr/>
        </p:nvSpPr>
        <p:spPr>
          <a:xfrm>
            <a:off x="7332002" y="5027209"/>
            <a:ext cx="2952855" cy="236220"/>
          </a:xfrm>
          <a:prstGeom prst="rect">
            <a:avLst/>
          </a:prstGeom>
        </p:spPr>
        <p:txBody>
          <a:bodyPr lIns="0" tIns="0" rIns="0" bIns="0" rtlCol="0" anchor="t">
            <a:spAutoFit/>
          </a:bodyPr>
          <a:lstStyle/>
          <a:p>
            <a:pPr algn="l">
              <a:lnSpc>
                <a:spcPts val="2250"/>
              </a:lnSpc>
            </a:pPr>
            <a:r>
              <a:rPr lang="en-US" sz="900" spc="3">
                <a:solidFill>
                  <a:srgbClr val="543996"/>
                </a:solidFill>
                <a:latin typeface="IBM Plex Sans Bold"/>
              </a:rPr>
              <a:t>• </a:t>
            </a:r>
            <a:r>
              <a:rPr lang="en-US" sz="900" spc="3">
                <a:solidFill>
                  <a:srgbClr val="313435"/>
                </a:solidFill>
                <a:latin typeface="IBM Plex Sans Bold Italics"/>
              </a:rPr>
              <a:t>Appeals and Challenges: </a:t>
            </a:r>
            <a:r>
              <a:rPr lang="en-US" sz="900" spc="3">
                <a:solidFill>
                  <a:srgbClr val="313435"/>
                </a:solidFill>
                <a:latin typeface="IBM Plex Sans"/>
              </a:rPr>
              <a:t>SMEs should be prepared </a:t>
            </a:r>
          </a:p>
        </p:txBody>
      </p:sp>
      <p:sp>
        <p:nvSpPr>
          <p:cNvPr id="28" name="TextBox 28"/>
          <p:cNvSpPr txBox="1"/>
          <p:nvPr/>
        </p:nvSpPr>
        <p:spPr>
          <a:xfrm>
            <a:off x="7512025" y="5363708"/>
            <a:ext cx="2276342" cy="229819"/>
          </a:xfrm>
          <a:prstGeom prst="rect">
            <a:avLst/>
          </a:prstGeom>
        </p:spPr>
        <p:txBody>
          <a:bodyPr lIns="0" tIns="0" rIns="0" bIns="0" rtlCol="0" anchor="t">
            <a:spAutoFit/>
          </a:bodyPr>
          <a:lstStyle/>
          <a:p>
            <a:pPr algn="l">
              <a:lnSpc>
                <a:spcPts val="450"/>
              </a:lnSpc>
            </a:pPr>
            <a:r>
              <a:rPr lang="en-US" sz="900" spc="3" dirty="0">
                <a:solidFill>
                  <a:srgbClr val="313435"/>
                </a:solidFill>
                <a:latin typeface="IBM Plex Sans"/>
              </a:rPr>
              <a:t>to use the appeals process if they believe a </a:t>
            </a:r>
          </a:p>
          <a:p>
            <a:pPr algn="l">
              <a:lnSpc>
                <a:spcPts val="2149"/>
              </a:lnSpc>
            </a:pPr>
            <a:r>
              <a:rPr lang="en-US" sz="900" spc="3" dirty="0">
                <a:solidFill>
                  <a:srgbClr val="313435"/>
                </a:solidFill>
                <a:latin typeface="IBM Plex Sans"/>
              </a:rPr>
              <a:t>debarment decision is unjustified.</a:t>
            </a:r>
          </a:p>
        </p:txBody>
      </p:sp>
      <p:sp>
        <p:nvSpPr>
          <p:cNvPr id="29" name="TextBox 29"/>
          <p:cNvSpPr txBox="1"/>
          <p:nvPr/>
        </p:nvSpPr>
        <p:spPr>
          <a:xfrm>
            <a:off x="7332002" y="5652621"/>
            <a:ext cx="2932728" cy="1178890"/>
          </a:xfrm>
          <a:prstGeom prst="rect">
            <a:avLst/>
          </a:prstGeom>
        </p:spPr>
        <p:txBody>
          <a:bodyPr lIns="0" tIns="0" rIns="0" bIns="0" rtlCol="0" anchor="t">
            <a:spAutoFit/>
          </a:bodyPr>
          <a:lstStyle/>
          <a:p>
            <a:pPr algn="l">
              <a:lnSpc>
                <a:spcPts val="1751"/>
              </a:lnSpc>
            </a:pPr>
            <a:r>
              <a:rPr lang="en-US" sz="900" spc="3" dirty="0">
                <a:solidFill>
                  <a:srgbClr val="313435"/>
                </a:solidFill>
                <a:latin typeface="IBM Plex Sans"/>
              </a:rPr>
              <a:t>While the debarment regime is intended to protect </a:t>
            </a:r>
          </a:p>
          <a:p>
            <a:pPr algn="l">
              <a:lnSpc>
                <a:spcPts val="847"/>
              </a:lnSpc>
            </a:pPr>
            <a:r>
              <a:rPr lang="en-US" sz="900" spc="4" dirty="0">
                <a:solidFill>
                  <a:srgbClr val="313435"/>
                </a:solidFill>
                <a:latin typeface="IBM Plex Sans"/>
              </a:rPr>
              <a:t>public funds and maintain the integrity of the </a:t>
            </a:r>
          </a:p>
          <a:p>
            <a:pPr algn="l">
              <a:lnSpc>
                <a:spcPts val="1751"/>
              </a:lnSpc>
            </a:pPr>
            <a:r>
              <a:rPr lang="en-US" sz="900" spc="3" dirty="0">
                <a:solidFill>
                  <a:srgbClr val="313435"/>
                </a:solidFill>
                <a:latin typeface="IBM Plex Sans"/>
              </a:rPr>
              <a:t>procurement process, it does create additional </a:t>
            </a:r>
          </a:p>
          <a:p>
            <a:pPr algn="l">
              <a:lnSpc>
                <a:spcPts val="847"/>
              </a:lnSpc>
            </a:pPr>
            <a:r>
              <a:rPr lang="en-US" sz="900" spc="4" dirty="0">
                <a:solidFill>
                  <a:srgbClr val="313435"/>
                </a:solidFill>
                <a:latin typeface="IBM Plex Sans"/>
              </a:rPr>
              <a:t>compliance burdens for SMEs. Staying informed about </a:t>
            </a:r>
          </a:p>
          <a:p>
            <a:pPr algn="l">
              <a:lnSpc>
                <a:spcPts val="1751"/>
              </a:lnSpc>
            </a:pPr>
            <a:r>
              <a:rPr lang="en-US" sz="900" spc="6" dirty="0">
                <a:solidFill>
                  <a:srgbClr val="313435"/>
                </a:solidFill>
                <a:latin typeface="IBM Plex Sans"/>
              </a:rPr>
              <a:t>the rules, maintaining high standards, and seeking </a:t>
            </a:r>
          </a:p>
          <a:p>
            <a:pPr algn="l">
              <a:lnSpc>
                <a:spcPts val="847"/>
              </a:lnSpc>
            </a:pPr>
            <a:r>
              <a:rPr lang="en-US" sz="900" spc="3" dirty="0">
                <a:solidFill>
                  <a:srgbClr val="313435"/>
                </a:solidFill>
                <a:latin typeface="IBM Plex Sans"/>
              </a:rPr>
              <a:t>prompt advice in the event of any issues will be critical </a:t>
            </a:r>
          </a:p>
          <a:p>
            <a:pPr algn="l">
              <a:lnSpc>
                <a:spcPts val="1751"/>
              </a:lnSpc>
            </a:pPr>
            <a:r>
              <a:rPr lang="en-US" sz="900" spc="3" dirty="0">
                <a:solidFill>
                  <a:srgbClr val="313435"/>
                </a:solidFill>
                <a:latin typeface="IBM Plex Sans"/>
              </a:rPr>
              <a:t>for navigating this new landscape.</a:t>
            </a:r>
          </a:p>
        </p:txBody>
      </p:sp>
      <p:sp>
        <p:nvSpPr>
          <p:cNvPr id="30" name="TextBox 30"/>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09</a:t>
            </a:r>
          </a:p>
        </p:txBody>
      </p:sp>
      <p:sp>
        <p:nvSpPr>
          <p:cNvPr id="32" name="TextBox 31">
            <a:extLst>
              <a:ext uri="{FF2B5EF4-FFF2-40B4-BE49-F238E27FC236}">
                <a16:creationId xmlns:a16="http://schemas.microsoft.com/office/drawing/2014/main" id="{14C7B097-C9F2-BD4C-5B4A-ACDE47455170}"/>
              </a:ext>
            </a:extLst>
          </p:cNvPr>
          <p:cNvSpPr txBox="1"/>
          <p:nvPr/>
        </p:nvSpPr>
        <p:spPr>
          <a:xfrm>
            <a:off x="553606" y="1301659"/>
            <a:ext cx="3252804" cy="584968"/>
          </a:xfrm>
          <a:prstGeom prst="rect">
            <a:avLst/>
          </a:prstGeom>
          <a:noFill/>
        </p:spPr>
        <p:txBody>
          <a:bodyPr wrap="square">
            <a:spAutoFit/>
          </a:bodyPr>
          <a:lstStyle/>
          <a:p>
            <a:pPr algn="l">
              <a:lnSpc>
                <a:spcPts val="1299"/>
              </a:lnSpc>
            </a:pPr>
            <a:r>
              <a:rPr lang="en-US" sz="1050" spc="9" dirty="0">
                <a:solidFill>
                  <a:srgbClr val="543996"/>
                </a:solidFill>
                <a:latin typeface="IBM Plex Sans Bold"/>
              </a:rPr>
              <a:t>Grounds for Debarment: Suppliers can be added to the debarment list for a range of reasons, including:</a:t>
            </a: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2"/>
          <p:cNvGrpSpPr>
            <a:grpSpLocks noChangeAspect="1"/>
          </p:cNvGrpSpPr>
          <p:nvPr/>
        </p:nvGrpSpPr>
        <p:grpSpPr>
          <a:xfrm>
            <a:off x="306000" y="357207"/>
            <a:ext cx="791994" cy="791994"/>
            <a:chOff x="0" y="0"/>
            <a:chExt cx="791997" cy="791997"/>
          </a:xfrm>
        </p:grpSpPr>
        <p:sp>
          <p:nvSpPr>
            <p:cNvPr id="3" name="Freeform 3"/>
            <p:cNvSpPr/>
            <p:nvPr/>
          </p:nvSpPr>
          <p:spPr>
            <a:xfrm>
              <a:off x="0" y="0"/>
              <a:ext cx="791972" cy="791972"/>
            </a:xfrm>
            <a:custGeom>
              <a:avLst/>
              <a:gdLst/>
              <a:ahLst/>
              <a:cxnLst/>
              <a:rect l="l" t="t" r="r" b="b"/>
              <a:pathLst>
                <a:path w="791972" h="791972">
                  <a:moveTo>
                    <a:pt x="395986" y="791972"/>
                  </a:moveTo>
                  <a:cubicBezTo>
                    <a:pt x="614680" y="791972"/>
                    <a:pt x="791972" y="614680"/>
                    <a:pt x="791972" y="395986"/>
                  </a:cubicBezTo>
                  <a:cubicBezTo>
                    <a:pt x="791972" y="177292"/>
                    <a:pt x="614680" y="0"/>
                    <a:pt x="395986" y="0"/>
                  </a:cubicBezTo>
                  <a:cubicBezTo>
                    <a:pt x="177292" y="0"/>
                    <a:pt x="0" y="177292"/>
                    <a:pt x="0" y="395986"/>
                  </a:cubicBezTo>
                  <a:cubicBezTo>
                    <a:pt x="0" y="614680"/>
                    <a:pt x="177292" y="791972"/>
                    <a:pt x="395986" y="791972"/>
                  </a:cubicBezTo>
                </a:path>
              </a:pathLst>
            </a:custGeom>
            <a:solidFill>
              <a:srgbClr val="FFE600"/>
            </a:solidFill>
          </p:spPr>
          <p:txBody>
            <a:bodyPr/>
            <a:lstStyle/>
            <a:p>
              <a:endParaRPr lang="en-GB"/>
            </a:p>
          </p:txBody>
        </p:sp>
      </p:grpSp>
      <p:grpSp>
        <p:nvGrpSpPr>
          <p:cNvPr id="4" name="Group 4"/>
          <p:cNvGrpSpPr>
            <a:grpSpLocks noChangeAspect="1"/>
          </p:cNvGrpSpPr>
          <p:nvPr/>
        </p:nvGrpSpPr>
        <p:grpSpPr>
          <a:xfrm>
            <a:off x="5000787" y="10"/>
            <a:ext cx="5691216" cy="7559993"/>
            <a:chOff x="0" y="0"/>
            <a:chExt cx="7588288" cy="10079990"/>
          </a:xfrm>
        </p:grpSpPr>
        <p:sp>
          <p:nvSpPr>
            <p:cNvPr id="5" name="Freeform 5"/>
            <p:cNvSpPr/>
            <p:nvPr/>
          </p:nvSpPr>
          <p:spPr>
            <a:xfrm>
              <a:off x="0" y="0"/>
              <a:ext cx="7588250" cy="10079990"/>
            </a:xfrm>
            <a:custGeom>
              <a:avLst/>
              <a:gdLst/>
              <a:ahLst/>
              <a:cxnLst/>
              <a:rect l="l" t="t" r="r" b="b"/>
              <a:pathLst>
                <a:path w="7588250" h="10079990">
                  <a:moveTo>
                    <a:pt x="1348486" y="0"/>
                  </a:moveTo>
                  <a:cubicBezTo>
                    <a:pt x="490982" y="1482598"/>
                    <a:pt x="0" y="3204083"/>
                    <a:pt x="0" y="5039995"/>
                  </a:cubicBezTo>
                  <a:cubicBezTo>
                    <a:pt x="0" y="6875907"/>
                    <a:pt x="490982" y="8597392"/>
                    <a:pt x="1348486" y="10079990"/>
                  </a:cubicBezTo>
                  <a:lnTo>
                    <a:pt x="7588250" y="10079990"/>
                  </a:lnTo>
                  <a:lnTo>
                    <a:pt x="7588250" y="0"/>
                  </a:lnTo>
                  <a:close/>
                </a:path>
              </a:pathLst>
            </a:custGeom>
            <a:blipFill>
              <a:blip r:embed="rId2"/>
              <a:stretch>
                <a:fillRect l="-245" r="-247"/>
              </a:stretch>
            </a:blipFill>
          </p:spPr>
          <p:txBody>
            <a:bodyPr/>
            <a:lstStyle/>
            <a:p>
              <a:endParaRPr lang="en-GB"/>
            </a:p>
          </p:txBody>
        </p:sp>
      </p:grpSp>
      <p:sp>
        <p:nvSpPr>
          <p:cNvPr id="6" name="Freeform 6"/>
          <p:cNvSpPr/>
          <p:nvPr/>
        </p:nvSpPr>
        <p:spPr>
          <a:xfrm>
            <a:off x="-63503" y="-63503"/>
            <a:ext cx="10819000" cy="7687008"/>
          </a:xfrm>
          <a:custGeom>
            <a:avLst/>
            <a:gdLst/>
            <a:ahLst/>
            <a:cxnLst/>
            <a:rect l="l" t="t" r="r" b="b"/>
            <a:pathLst>
              <a:path w="10819000" h="7687008">
                <a:moveTo>
                  <a:pt x="0" y="0"/>
                </a:moveTo>
                <a:lnTo>
                  <a:pt x="10819000" y="0"/>
                </a:lnTo>
                <a:lnTo>
                  <a:pt x="10819000" y="7687008"/>
                </a:lnTo>
                <a:lnTo>
                  <a:pt x="0" y="7687008"/>
                </a:lnTo>
                <a:lnTo>
                  <a:pt x="0" y="0"/>
                </a:lnTo>
                <a:close/>
              </a:path>
            </a:pathLst>
          </a:custGeom>
          <a:blipFill>
            <a:blip r:embed="rId3">
              <a:extLst>
                <a:ext uri="{96DAC541-7B7A-43D3-8B79-37D633B846F1}">
                  <asvg:svgBlip xmlns:asvg="http://schemas.microsoft.com/office/drawing/2016/SVG/main" r:embed="rId4"/>
                </a:ext>
              </a:extLst>
            </a:blip>
            <a:stretch>
              <a:fillRect/>
            </a:stretch>
          </a:blipFill>
        </p:spPr>
        <p:txBody>
          <a:bodyPr/>
          <a:lstStyle/>
          <a:p>
            <a:endParaRPr lang="en-GB"/>
          </a:p>
        </p:txBody>
      </p:sp>
      <p:sp>
        <p:nvSpPr>
          <p:cNvPr id="7" name="TextBox 7"/>
          <p:cNvSpPr txBox="1"/>
          <p:nvPr/>
        </p:nvSpPr>
        <p:spPr>
          <a:xfrm>
            <a:off x="612000" y="450761"/>
            <a:ext cx="4582300" cy="1159485"/>
          </a:xfrm>
          <a:prstGeom prst="rect">
            <a:avLst/>
          </a:prstGeom>
        </p:spPr>
        <p:txBody>
          <a:bodyPr wrap="square" lIns="0" tIns="0" rIns="0" bIns="0" rtlCol="0" anchor="t">
            <a:spAutoFit/>
          </a:bodyPr>
          <a:lstStyle/>
          <a:p>
            <a:pPr algn="l">
              <a:lnSpc>
                <a:spcPts val="2600"/>
              </a:lnSpc>
            </a:pPr>
            <a:r>
              <a:rPr lang="en-US" sz="2200" spc="8" dirty="0">
                <a:solidFill>
                  <a:srgbClr val="543996"/>
                </a:solidFill>
                <a:latin typeface="IBM Plex Sans Bold"/>
              </a:rPr>
              <a:t>Supplier Measurement and Contract Management </a:t>
            </a:r>
            <a:r>
              <a:rPr lang="en-US" sz="2200" spc="8" dirty="0">
                <a:solidFill>
                  <a:srgbClr val="543996"/>
                </a:solidFill>
                <a:latin typeface="IBM Plex Sans Italics"/>
              </a:rPr>
              <a:t>continued</a:t>
            </a:r>
          </a:p>
          <a:p>
            <a:pPr algn="l">
              <a:lnSpc>
                <a:spcPts val="2600"/>
              </a:lnSpc>
            </a:pPr>
            <a:endParaRPr lang="en-US" sz="2200" spc="8" dirty="0">
              <a:solidFill>
                <a:srgbClr val="543996"/>
              </a:solidFill>
              <a:latin typeface="IBM Plex Sans Italics"/>
            </a:endParaRPr>
          </a:p>
          <a:p>
            <a:pPr algn="l">
              <a:lnSpc>
                <a:spcPts val="1299"/>
              </a:lnSpc>
            </a:pPr>
            <a:r>
              <a:rPr lang="en-US" sz="1050" spc="10" dirty="0">
                <a:solidFill>
                  <a:srgbClr val="543996"/>
                </a:solidFill>
                <a:latin typeface="IBM Plex Sans"/>
              </a:rPr>
              <a:t>In terms of </a:t>
            </a:r>
            <a:r>
              <a:rPr lang="en-US" sz="1050" spc="10" dirty="0">
                <a:solidFill>
                  <a:srgbClr val="543996"/>
                </a:solidFill>
                <a:latin typeface="IBM Plex Sans Bold"/>
              </a:rPr>
              <a:t>contract management</a:t>
            </a:r>
            <a:r>
              <a:rPr lang="en-US" sz="1050" spc="10" dirty="0">
                <a:solidFill>
                  <a:srgbClr val="543996"/>
                </a:solidFill>
                <a:latin typeface="IBM Plex Sans"/>
              </a:rPr>
              <a:t>, the Act emphasises:</a:t>
            </a:r>
          </a:p>
        </p:txBody>
      </p:sp>
      <p:sp>
        <p:nvSpPr>
          <p:cNvPr id="8" name="TextBox 8"/>
          <p:cNvSpPr txBox="1"/>
          <p:nvPr/>
        </p:nvSpPr>
        <p:spPr>
          <a:xfrm>
            <a:off x="612000" y="5170151"/>
            <a:ext cx="2797197" cy="920572"/>
          </a:xfrm>
          <a:prstGeom prst="rect">
            <a:avLst/>
          </a:prstGeom>
        </p:spPr>
        <p:txBody>
          <a:bodyPr lIns="0" tIns="0" rIns="0" bIns="0" rtlCol="0" anchor="t">
            <a:spAutoFit/>
          </a:bodyPr>
          <a:lstStyle/>
          <a:p>
            <a:pPr algn="l">
              <a:lnSpc>
                <a:spcPts val="1470"/>
              </a:lnSpc>
            </a:pPr>
            <a:r>
              <a:rPr lang="en-US" sz="1050" spc="6">
                <a:solidFill>
                  <a:srgbClr val="543996"/>
                </a:solidFill>
                <a:latin typeface="IBM Plex Sans"/>
              </a:rPr>
              <a:t>4. Prompt Payment: </a:t>
            </a:r>
          </a:p>
          <a:p>
            <a:pPr algn="l">
              <a:lnSpc>
                <a:spcPts val="1299"/>
              </a:lnSpc>
            </a:pPr>
            <a:r>
              <a:rPr lang="en-US" sz="900" spc="3">
                <a:solidFill>
                  <a:srgbClr val="313435"/>
                </a:solidFill>
                <a:latin typeface="IBM Plex Sans"/>
              </a:rPr>
              <a:t>There will be a greater focus on ensuring on-time payment throughout the supply chain. SMEs should review their payment processes and ensure they pay their own suppliers promptly.</a:t>
            </a:r>
          </a:p>
        </p:txBody>
      </p:sp>
      <p:sp>
        <p:nvSpPr>
          <p:cNvPr id="9" name="TextBox 9"/>
          <p:cNvSpPr txBox="1"/>
          <p:nvPr/>
        </p:nvSpPr>
        <p:spPr>
          <a:xfrm>
            <a:off x="612000" y="4096998"/>
            <a:ext cx="2945292" cy="920572"/>
          </a:xfrm>
          <a:prstGeom prst="rect">
            <a:avLst/>
          </a:prstGeom>
        </p:spPr>
        <p:txBody>
          <a:bodyPr lIns="0" tIns="0" rIns="0" bIns="0" rtlCol="0" anchor="t">
            <a:spAutoFit/>
          </a:bodyPr>
          <a:lstStyle/>
          <a:p>
            <a:pPr algn="l">
              <a:lnSpc>
                <a:spcPts val="1470"/>
              </a:lnSpc>
            </a:pPr>
            <a:r>
              <a:rPr lang="en-US" sz="1050" spc="9">
                <a:solidFill>
                  <a:srgbClr val="543996"/>
                </a:solidFill>
                <a:latin typeface="IBM Plex Sans"/>
              </a:rPr>
              <a:t>3. Risk Management: </a:t>
            </a:r>
          </a:p>
          <a:p>
            <a:pPr algn="l">
              <a:lnSpc>
                <a:spcPts val="1299"/>
              </a:lnSpc>
            </a:pPr>
            <a:r>
              <a:rPr lang="en-US" sz="900" spc="3">
                <a:solidFill>
                  <a:srgbClr val="313435"/>
                </a:solidFill>
                <a:latin typeface="IBM Plex Sans"/>
              </a:rPr>
              <a:t>Suppliers will be expected to work with contracting authorities to identify and manage risks throughout the contract. Having a robust risk management approach will be critical.</a:t>
            </a:r>
          </a:p>
        </p:txBody>
      </p:sp>
      <p:sp>
        <p:nvSpPr>
          <p:cNvPr id="10" name="TextBox 10"/>
          <p:cNvSpPr txBox="1"/>
          <p:nvPr/>
        </p:nvSpPr>
        <p:spPr>
          <a:xfrm>
            <a:off x="612000" y="2858748"/>
            <a:ext cx="2956255" cy="1085621"/>
          </a:xfrm>
          <a:prstGeom prst="rect">
            <a:avLst/>
          </a:prstGeom>
        </p:spPr>
        <p:txBody>
          <a:bodyPr lIns="0" tIns="0" rIns="0" bIns="0" rtlCol="0" anchor="t">
            <a:spAutoFit/>
          </a:bodyPr>
          <a:lstStyle/>
          <a:p>
            <a:pPr algn="l">
              <a:lnSpc>
                <a:spcPts val="1470"/>
              </a:lnSpc>
            </a:pPr>
            <a:r>
              <a:rPr lang="en-US" sz="1050" spc="13">
                <a:solidFill>
                  <a:srgbClr val="543996"/>
                </a:solidFill>
                <a:latin typeface="IBM Plex Sans"/>
              </a:rPr>
              <a:t>2. Flexibility and Adaptability: </a:t>
            </a:r>
          </a:p>
          <a:p>
            <a:pPr algn="l">
              <a:lnSpc>
                <a:spcPts val="1299"/>
              </a:lnSpc>
            </a:pPr>
            <a:r>
              <a:rPr lang="en-US" sz="900" spc="3">
                <a:solidFill>
                  <a:srgbClr val="313435"/>
                </a:solidFill>
                <a:latin typeface="IBM Plex Sans"/>
              </a:rPr>
              <a:t>Contracts will need to allow for agreed changes to meet evolving needs, without compromising accountability. SMEs should be proactive in identifying and proposing beneficial changes, especially when there are known risks associated with a contract that could materialise.</a:t>
            </a:r>
          </a:p>
        </p:txBody>
      </p:sp>
      <p:sp>
        <p:nvSpPr>
          <p:cNvPr id="11" name="TextBox 11"/>
          <p:cNvSpPr txBox="1"/>
          <p:nvPr/>
        </p:nvSpPr>
        <p:spPr>
          <a:xfrm>
            <a:off x="612000" y="1804607"/>
            <a:ext cx="2851404" cy="901560"/>
          </a:xfrm>
          <a:prstGeom prst="rect">
            <a:avLst/>
          </a:prstGeom>
        </p:spPr>
        <p:txBody>
          <a:bodyPr lIns="0" tIns="0" rIns="0" bIns="0" rtlCol="0" anchor="t">
            <a:spAutoFit/>
          </a:bodyPr>
          <a:lstStyle/>
          <a:p>
            <a:pPr algn="l">
              <a:lnSpc>
                <a:spcPts val="1299"/>
              </a:lnSpc>
            </a:pPr>
            <a:r>
              <a:rPr lang="en-US" sz="1050" spc="8">
                <a:solidFill>
                  <a:srgbClr val="543996"/>
                </a:solidFill>
                <a:latin typeface="IBM Plex Sans"/>
              </a:rPr>
              <a:t>1. Continuous Performance Tracking: </a:t>
            </a:r>
          </a:p>
          <a:p>
            <a:pPr algn="l">
              <a:lnSpc>
                <a:spcPts val="1299"/>
              </a:lnSpc>
            </a:pPr>
            <a:r>
              <a:rPr lang="en-US" sz="900" spc="3">
                <a:solidFill>
                  <a:srgbClr val="313435"/>
                </a:solidFill>
                <a:latin typeface="IBM Plex Sans"/>
              </a:rPr>
              <a:t>Suppliers will be subject to regular, detailed assessments against both contract KPIs and broader objectives. SMEs should ensure they have systems to monitor and report on their performance.</a:t>
            </a:r>
          </a:p>
        </p:txBody>
      </p:sp>
      <p:sp>
        <p:nvSpPr>
          <p:cNvPr id="12" name="TextBox 12"/>
          <p:cNvSpPr txBox="1"/>
          <p:nvPr/>
        </p:nvSpPr>
        <p:spPr>
          <a:xfrm>
            <a:off x="8030823" y="7279843"/>
            <a:ext cx="2273751" cy="140970"/>
          </a:xfrm>
          <a:prstGeom prst="rect">
            <a:avLst/>
          </a:prstGeom>
        </p:spPr>
        <p:txBody>
          <a:bodyPr lIns="0" tIns="0" rIns="0" bIns="0" rtlCol="0" anchor="t">
            <a:spAutoFit/>
          </a:bodyPr>
          <a:lstStyle/>
          <a:p>
            <a:pPr algn="l">
              <a:lnSpc>
                <a:spcPts val="1260"/>
              </a:lnSpc>
            </a:pPr>
            <a:r>
              <a:rPr lang="en-US" sz="900" spc="5">
                <a:solidFill>
                  <a:srgbClr val="FFFFFF"/>
                </a:solidFill>
                <a:latin typeface="IBM Plex Sans Bold"/>
              </a:rPr>
              <a:t>Procurement Act 2023: A Guide for SMEs</a:t>
            </a:r>
          </a:p>
        </p:txBody>
      </p:sp>
      <p:sp>
        <p:nvSpPr>
          <p:cNvPr id="13" name="TextBox 13"/>
          <p:cNvSpPr txBox="1"/>
          <p:nvPr/>
        </p:nvSpPr>
        <p:spPr>
          <a:xfrm>
            <a:off x="664931" y="7285911"/>
            <a:ext cx="112338" cy="126368"/>
          </a:xfrm>
          <a:prstGeom prst="rect">
            <a:avLst/>
          </a:prstGeom>
        </p:spPr>
        <p:txBody>
          <a:bodyPr lIns="0" tIns="0" rIns="0" bIns="0" rtlCol="0" anchor="t">
            <a:spAutoFit/>
          </a:bodyPr>
          <a:lstStyle/>
          <a:p>
            <a:pPr algn="l">
              <a:lnSpc>
                <a:spcPts val="1120"/>
              </a:lnSpc>
            </a:pPr>
            <a:r>
              <a:rPr lang="en-US" sz="800" spc="3">
                <a:solidFill>
                  <a:srgbClr val="543996"/>
                </a:solidFill>
                <a:latin typeface="IBM Plex Sans Bold"/>
              </a:rPr>
              <a:t>10</a:t>
            </a: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TotalTime>
  <Words>3766</Words>
  <Application>Microsoft Macintosh PowerPoint</Application>
  <PresentationFormat>Custom</PresentationFormat>
  <Paragraphs>435</Paragraphs>
  <Slides>12</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12</vt:i4>
      </vt:variant>
    </vt:vector>
  </HeadingPairs>
  <TitlesOfParts>
    <vt:vector size="19" baseType="lpstr">
      <vt:lpstr>IBM Plex Sans Italics</vt:lpstr>
      <vt:lpstr>Calibri</vt:lpstr>
      <vt:lpstr>IBM Plex Sans Bold</vt:lpstr>
      <vt:lpstr>IBM Plex Sans Bold Italics</vt:lpstr>
      <vt:lpstr>IBM Plex Sans</vt:lpstr>
      <vt:lpstr>Arial</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Procurement Act Guide for SMEs - June 2024 V2.pdf</dc:title>
  <cp:lastModifiedBy>Gillian Askew</cp:lastModifiedBy>
  <cp:revision>2</cp:revision>
  <dcterms:created xsi:type="dcterms:W3CDTF">2006-08-16T00:00:00Z</dcterms:created>
  <dcterms:modified xsi:type="dcterms:W3CDTF">2024-06-21T12:41:31Z</dcterms:modified>
  <dc:identifier>DAGIxC6HNNs</dc:identifier>
</cp:coreProperties>
</file>